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258" r:id="rId3"/>
    <p:sldId id="262" r:id="rId4"/>
    <p:sldId id="259" r:id="rId5"/>
    <p:sldId id="260" r:id="rId6"/>
    <p:sldId id="261" r:id="rId7"/>
    <p:sldId id="263" r:id="rId8"/>
    <p:sldId id="264" r:id="rId9"/>
    <p:sldId id="267" r:id="rId10"/>
    <p:sldId id="265" r:id="rId11"/>
    <p:sldId id="266" r:id="rId12"/>
    <p:sldId id="289" r:id="rId13"/>
    <p:sldId id="297" r:id="rId14"/>
    <p:sldId id="290" r:id="rId15"/>
    <p:sldId id="268" r:id="rId16"/>
    <p:sldId id="275" r:id="rId17"/>
    <p:sldId id="276" r:id="rId18"/>
    <p:sldId id="269" r:id="rId19"/>
    <p:sldId id="271" r:id="rId20"/>
    <p:sldId id="270" r:id="rId21"/>
    <p:sldId id="282" r:id="rId22"/>
    <p:sldId id="272" r:id="rId23"/>
    <p:sldId id="273" r:id="rId24"/>
    <p:sldId id="274" r:id="rId25"/>
    <p:sldId id="293" r:id="rId26"/>
    <p:sldId id="292" r:id="rId27"/>
    <p:sldId id="296" r:id="rId28"/>
    <p:sldId id="294" r:id="rId29"/>
    <p:sldId id="288" r:id="rId30"/>
    <p:sldId id="277" r:id="rId31"/>
    <p:sldId id="287" r:id="rId32"/>
    <p:sldId id="279" r:id="rId33"/>
    <p:sldId id="281" r:id="rId34"/>
    <p:sldId id="291" r:id="rId35"/>
    <p:sldId id="295" r:id="rId36"/>
    <p:sldId id="278" r:id="rId37"/>
    <p:sldId id="286" r:id="rId38"/>
    <p:sldId id="285" r:id="rId39"/>
    <p:sldId id="284" r:id="rId40"/>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3953D03-E33A-9955-1BF2-3024A96C2A27}" name="Sylvester2003@sulid.hu" initials="S" userId="S::Sylvester2003@sulid.hu::95e10f0d-2617-4c62-a843-26cc9c2c025e" providerId="AD"/>
  <p188:author id="{0E722506-04A5-2BF2-3BC1-6F707325342F}" name="Guest User" initials="GU" userId="S::urn:spo:anon#58e6bfc7a7416642b145726afd9d39eca6463dfc84697a2d345a18d2a5a6d5c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2C5F"/>
    <a:srgbClr val="F15729"/>
    <a:srgbClr val="F67053"/>
    <a:srgbClr val="981E0A"/>
    <a:srgbClr val="000000"/>
    <a:srgbClr val="55A9F8"/>
    <a:srgbClr val="57B477"/>
    <a:srgbClr val="DDDDDD"/>
    <a:srgbClr val="C00000"/>
    <a:srgbClr val="FFF3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BECAFE-7B50-7954-599F-A860017FEC24}" v="20" dt="2023-04-27T18:44:35.260"/>
    <p1510:client id="{BB229FBD-D5B9-4FE3-856C-8272DE2157AB}" v="1825" dt="2023-04-27T09:33:11.9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3211" autoAdjust="0"/>
  </p:normalViewPr>
  <p:slideViewPr>
    <p:cSldViewPr snapToGrid="0">
      <p:cViewPr varScale="1">
        <p:scale>
          <a:sx n="54" d="100"/>
          <a:sy n="54" d="100"/>
        </p:scale>
        <p:origin x="1781" y="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00D3ED-F533-4B61-9E11-91533A739AE5}" type="datetimeFigureOut">
              <a:rPr lang="hu-HU" smtClean="0"/>
              <a:t>2023. 04. 28.</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204EDD-2F7F-47AF-BFE0-8BC3D91A07A0}" type="slidenum">
              <a:rPr lang="hu-HU" smtClean="0"/>
              <a:t>‹#›</a:t>
            </a:fld>
            <a:endParaRPr lang="hu-HU"/>
          </a:p>
        </p:txBody>
      </p:sp>
    </p:spTree>
    <p:extLst>
      <p:ext uri="{BB962C8B-B14F-4D97-AF65-F5344CB8AC3E}">
        <p14:creationId xmlns:p14="http://schemas.microsoft.com/office/powerpoint/2010/main" val="4219110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a:ea typeface="Calibri"/>
                <a:cs typeface="Calibri"/>
              </a:rPr>
              <a:t>Üdvözlöm a kedves közönséget, én *név* vagyok, a </a:t>
            </a:r>
            <a:r>
              <a:rPr lang="hu-HU" err="1">
                <a:ea typeface="Calibri"/>
                <a:cs typeface="Calibri"/>
              </a:rPr>
              <a:t>Gump</a:t>
            </a:r>
            <a:r>
              <a:rPr lang="hu-HU">
                <a:ea typeface="Calibri"/>
                <a:cs typeface="Calibri"/>
              </a:rPr>
              <a:t> fejlesztő csapatából.</a:t>
            </a:r>
          </a:p>
          <a:p>
            <a:endParaRPr lang="hu-HU">
              <a:ea typeface="Calibri"/>
              <a:cs typeface="Calibri"/>
            </a:endParaRPr>
          </a:p>
          <a:p>
            <a:r>
              <a:rPr lang="en-US">
                <a:ea typeface="Calibri"/>
                <a:cs typeface="Calibri"/>
              </a:rPr>
              <a:t>Attila: </a:t>
            </a:r>
            <a:r>
              <a:rPr lang="en-US" err="1"/>
              <a:t>Elképzeltek</a:t>
            </a:r>
            <a:r>
              <a:rPr lang="en-US"/>
              <a:t> </a:t>
            </a:r>
            <a:r>
              <a:rPr lang="en-US" err="1"/>
              <a:t>már</a:t>
            </a:r>
            <a:r>
              <a:rPr lang="en-US"/>
              <a:t> </a:t>
            </a:r>
            <a:r>
              <a:rPr lang="en-US" err="1"/>
              <a:t>egy</a:t>
            </a:r>
            <a:r>
              <a:rPr lang="en-US"/>
              <a:t> </a:t>
            </a:r>
            <a:r>
              <a:rPr lang="en-US" err="1"/>
              <a:t>olyan</a:t>
            </a:r>
            <a:r>
              <a:rPr lang="en-US"/>
              <a:t> </a:t>
            </a:r>
            <a:r>
              <a:rPr lang="en-US" err="1"/>
              <a:t>applikációt</a:t>
            </a:r>
            <a:r>
              <a:rPr lang="en-US"/>
              <a:t>, </a:t>
            </a:r>
            <a:r>
              <a:rPr lang="en-US" err="1"/>
              <a:t>ami</a:t>
            </a:r>
            <a:r>
              <a:rPr lang="en-US"/>
              <a:t> </a:t>
            </a:r>
            <a:r>
              <a:rPr lang="en-US" err="1"/>
              <a:t>segít</a:t>
            </a:r>
            <a:r>
              <a:rPr lang="en-US"/>
              <a:t> </a:t>
            </a:r>
            <a:r>
              <a:rPr lang="en-US" err="1"/>
              <a:t>nekünk</a:t>
            </a:r>
            <a:r>
              <a:rPr lang="en-US"/>
              <a:t> a </a:t>
            </a:r>
            <a:r>
              <a:rPr lang="en-US" err="1"/>
              <a:t>konyhában</a:t>
            </a:r>
            <a:r>
              <a:rPr lang="en-US"/>
              <a:t>? </a:t>
            </a:r>
            <a:r>
              <a:rPr lang="en-US" err="1"/>
              <a:t>Egy</a:t>
            </a:r>
            <a:r>
              <a:rPr lang="en-US"/>
              <a:t> </a:t>
            </a:r>
            <a:r>
              <a:rPr lang="en-US" err="1"/>
              <a:t>olyat</a:t>
            </a:r>
            <a:r>
              <a:rPr lang="en-US"/>
              <a:t>, </a:t>
            </a:r>
            <a:r>
              <a:rPr lang="en-US" err="1"/>
              <a:t>ami</a:t>
            </a:r>
            <a:r>
              <a:rPr lang="en-US"/>
              <a:t> </a:t>
            </a:r>
            <a:r>
              <a:rPr lang="en-US" err="1"/>
              <a:t>nem</a:t>
            </a:r>
            <a:r>
              <a:rPr lang="en-US"/>
              <a:t> </a:t>
            </a:r>
            <a:r>
              <a:rPr lang="en-US" err="1"/>
              <a:t>csak</a:t>
            </a:r>
            <a:r>
              <a:rPr lang="en-US"/>
              <a:t> </a:t>
            </a:r>
            <a:r>
              <a:rPr lang="en-US" err="1"/>
              <a:t>recepteket</a:t>
            </a:r>
            <a:r>
              <a:rPr lang="en-US"/>
              <a:t> </a:t>
            </a:r>
            <a:r>
              <a:rPr lang="en-US" err="1"/>
              <a:t>mutat</a:t>
            </a:r>
            <a:r>
              <a:rPr lang="en-US"/>
              <a:t>, </a:t>
            </a:r>
            <a:r>
              <a:rPr lang="en-US" err="1"/>
              <a:t>hanem</a:t>
            </a:r>
            <a:r>
              <a:rPr lang="en-US"/>
              <a:t> a </a:t>
            </a:r>
            <a:r>
              <a:rPr lang="en-US" err="1"/>
              <a:t>saját</a:t>
            </a:r>
            <a:r>
              <a:rPr lang="en-US"/>
              <a:t> </a:t>
            </a:r>
            <a:r>
              <a:rPr lang="en-US" err="1"/>
              <a:t>ízlésünkhöz</a:t>
            </a:r>
            <a:r>
              <a:rPr lang="en-US"/>
              <a:t> </a:t>
            </a:r>
            <a:r>
              <a:rPr lang="en-US" err="1"/>
              <a:t>és</a:t>
            </a:r>
            <a:r>
              <a:rPr lang="en-US"/>
              <a:t> </a:t>
            </a:r>
            <a:r>
              <a:rPr lang="en-US" err="1"/>
              <a:t>igényeinkhez</a:t>
            </a:r>
            <a:r>
              <a:rPr lang="en-US"/>
              <a:t> is </a:t>
            </a:r>
            <a:r>
              <a:rPr lang="en-US" err="1"/>
              <a:t>alkalmazkodik</a:t>
            </a:r>
            <a:r>
              <a:rPr lang="en-US"/>
              <a:t>?</a:t>
            </a:r>
            <a:br>
              <a:rPr lang="en-US">
                <a:cs typeface="+mn-lt"/>
              </a:rPr>
            </a:br>
            <a:r>
              <a:rPr lang="en-US"/>
              <a:t>Sziszi: Mi </a:t>
            </a:r>
            <a:r>
              <a:rPr lang="en-US" err="1"/>
              <a:t>lenne</a:t>
            </a:r>
            <a:r>
              <a:rPr lang="en-US"/>
              <a:t>, ha a </a:t>
            </a:r>
            <a:r>
              <a:rPr lang="en-US" err="1"/>
              <a:t>recepteket</a:t>
            </a:r>
            <a:r>
              <a:rPr lang="en-US"/>
              <a:t> </a:t>
            </a:r>
            <a:r>
              <a:rPr lang="en-US" err="1"/>
              <a:t>úgy</a:t>
            </a:r>
            <a:r>
              <a:rPr lang="en-US"/>
              <a:t> </a:t>
            </a:r>
            <a:r>
              <a:rPr lang="en-US" err="1"/>
              <a:t>tudnánk</a:t>
            </a:r>
            <a:r>
              <a:rPr lang="en-US"/>
              <a:t> </a:t>
            </a:r>
            <a:r>
              <a:rPr lang="en-US" err="1"/>
              <a:t>kezelni</a:t>
            </a:r>
            <a:r>
              <a:rPr lang="en-US"/>
              <a:t>, mint a Lego-</a:t>
            </a:r>
            <a:r>
              <a:rPr lang="en-US" err="1"/>
              <a:t>kockákat</a:t>
            </a:r>
            <a:r>
              <a:rPr lang="en-US"/>
              <a:t>? </a:t>
            </a:r>
            <a:r>
              <a:rPr lang="en-US" err="1"/>
              <a:t>Hogyan</a:t>
            </a:r>
            <a:r>
              <a:rPr lang="en-US"/>
              <a:t> </a:t>
            </a:r>
            <a:r>
              <a:rPr lang="en-US" err="1"/>
              <a:t>építhetnénk</a:t>
            </a:r>
            <a:r>
              <a:rPr lang="en-US"/>
              <a:t> </a:t>
            </a:r>
            <a:r>
              <a:rPr lang="en-US" err="1"/>
              <a:t>saját</a:t>
            </a:r>
            <a:r>
              <a:rPr lang="en-US"/>
              <a:t> </a:t>
            </a:r>
            <a:r>
              <a:rPr lang="en-US" err="1"/>
              <a:t>kreatív</a:t>
            </a:r>
            <a:r>
              <a:rPr lang="en-US"/>
              <a:t> </a:t>
            </a:r>
            <a:r>
              <a:rPr lang="en-US" err="1"/>
              <a:t>fogásokat</a:t>
            </a:r>
            <a:r>
              <a:rPr lang="en-US"/>
              <a:t> </a:t>
            </a:r>
            <a:r>
              <a:rPr lang="en-US" err="1"/>
              <a:t>egy</a:t>
            </a:r>
            <a:r>
              <a:rPr lang="en-US"/>
              <a:t> </a:t>
            </a:r>
            <a:r>
              <a:rPr lang="en-US" err="1"/>
              <a:t>applikáció</a:t>
            </a:r>
            <a:r>
              <a:rPr lang="en-US"/>
              <a:t> </a:t>
            </a:r>
            <a:r>
              <a:rPr lang="en-US" err="1"/>
              <a:t>segítségével</a:t>
            </a:r>
            <a:r>
              <a:rPr lang="en-US"/>
              <a:t>?</a:t>
            </a:r>
          </a:p>
          <a:p>
            <a:endParaRPr lang="en-US">
              <a:ea typeface="Calibri"/>
              <a:cs typeface="Calibri"/>
            </a:endParaRPr>
          </a:p>
          <a:p>
            <a:r>
              <a:rPr lang="en-US">
                <a:ea typeface="Calibri"/>
                <a:cs typeface="Calibri"/>
              </a:rPr>
              <a:t>Attila: Mi </a:t>
            </a:r>
            <a:r>
              <a:rPr lang="en-US" err="1">
                <a:ea typeface="Calibri"/>
                <a:cs typeface="Calibri"/>
              </a:rPr>
              <a:t>elképzeltünk</a:t>
            </a:r>
            <a:r>
              <a:rPr lang="en-US">
                <a:ea typeface="Calibri"/>
                <a:cs typeface="Calibri"/>
              </a:rPr>
              <a:t> </a:t>
            </a:r>
            <a:r>
              <a:rPr lang="en-US" err="1">
                <a:ea typeface="Calibri"/>
                <a:cs typeface="Calibri"/>
              </a:rPr>
              <a:t>egyet</a:t>
            </a:r>
            <a:r>
              <a:rPr lang="en-US">
                <a:ea typeface="Calibri"/>
                <a:cs typeface="Calibri"/>
              </a:rPr>
              <a:t> </a:t>
            </a:r>
            <a:r>
              <a:rPr lang="en-US" err="1">
                <a:ea typeface="Calibri"/>
                <a:cs typeface="Calibri"/>
              </a:rPr>
              <a:t>és</a:t>
            </a:r>
            <a:r>
              <a:rPr lang="en-US">
                <a:ea typeface="Calibri"/>
                <a:cs typeface="Calibri"/>
              </a:rPr>
              <a:t> </a:t>
            </a:r>
            <a:r>
              <a:rPr lang="en-US" err="1">
                <a:ea typeface="Calibri"/>
                <a:cs typeface="Calibri"/>
              </a:rPr>
              <a:t>megalkottuk</a:t>
            </a:r>
            <a:r>
              <a:rPr lang="en-US">
                <a:ea typeface="Calibri"/>
                <a:cs typeface="Calibri"/>
              </a:rPr>
              <a:t> a Gump-</a:t>
            </a:r>
            <a:r>
              <a:rPr lang="en-US" err="1">
                <a:ea typeface="Calibri"/>
                <a:cs typeface="Calibri"/>
              </a:rPr>
              <a:t>ot</a:t>
            </a:r>
            <a:r>
              <a:rPr lang="en-US">
                <a:ea typeface="Calibri"/>
                <a:cs typeface="Calibri"/>
              </a:rPr>
              <a:t>.</a:t>
            </a:r>
            <a:br>
              <a:rPr lang="en-US">
                <a:cs typeface="+mn-lt"/>
              </a:rPr>
            </a:br>
            <a:r>
              <a:rPr lang="en-US">
                <a:cs typeface="+mn-lt"/>
              </a:rPr>
              <a:t>Sziszi: A </a:t>
            </a:r>
            <a:r>
              <a:rPr lang="en-US" err="1">
                <a:cs typeface="+mn-lt"/>
              </a:rPr>
              <a:t>válasz</a:t>
            </a:r>
            <a:r>
              <a:rPr lang="en-US">
                <a:cs typeface="+mn-lt"/>
              </a:rPr>
              <a:t> </a:t>
            </a:r>
            <a:r>
              <a:rPr lang="en-US" err="1">
                <a:cs typeface="+mn-lt"/>
              </a:rPr>
              <a:t>egyszerű</a:t>
            </a:r>
            <a:r>
              <a:rPr lang="en-US">
                <a:cs typeface="+mn-lt"/>
              </a:rPr>
              <a:t>: a Gump-pal.</a:t>
            </a:r>
          </a:p>
          <a:p>
            <a:endParaRPr lang="en-US">
              <a:cs typeface="+mn-lt"/>
            </a:endParaRPr>
          </a:p>
          <a:p>
            <a:r>
              <a:rPr lang="en-US"/>
              <a:t>Ebben </a:t>
            </a:r>
            <a:r>
              <a:rPr lang="en-US" err="1"/>
              <a:t>az</a:t>
            </a:r>
            <a:r>
              <a:rPr lang="en-US"/>
              <a:t> </a:t>
            </a:r>
            <a:r>
              <a:rPr lang="en-US" err="1"/>
              <a:t>elődasb</a:t>
            </a:r>
            <a:r>
              <a:rPr lang="hu-HU"/>
              <a:t>a</a:t>
            </a:r>
            <a:r>
              <a:rPr lang="en-US"/>
              <a:t>n </a:t>
            </a:r>
            <a:r>
              <a:rPr lang="en-US" err="1"/>
              <a:t>ezt</a:t>
            </a:r>
            <a:r>
              <a:rPr lang="en-US"/>
              <a:t> </a:t>
            </a:r>
            <a:r>
              <a:rPr lang="en-US" err="1"/>
              <a:t>az</a:t>
            </a:r>
            <a:r>
              <a:rPr lang="en-US"/>
              <a:t> </a:t>
            </a:r>
            <a:r>
              <a:rPr lang="en-US" err="1"/>
              <a:t>applikációt</a:t>
            </a:r>
            <a:r>
              <a:rPr lang="en-US"/>
              <a:t> </a:t>
            </a:r>
            <a:r>
              <a:rPr lang="en-US" err="1"/>
              <a:t>fogom</a:t>
            </a:r>
            <a:r>
              <a:rPr lang="en-US"/>
              <a:t> </a:t>
            </a:r>
            <a:r>
              <a:rPr lang="en-US" err="1"/>
              <a:t>bemutatni</a:t>
            </a:r>
            <a:r>
              <a:rPr lang="en-US"/>
              <a:t>.</a:t>
            </a:r>
            <a:endParaRPr lang="hu-HU"/>
          </a:p>
          <a:p>
            <a:endParaRPr lang="hu-HU">
              <a:cs typeface="Calibri"/>
            </a:endParaRPr>
          </a:p>
          <a:p>
            <a:r>
              <a:rPr lang="hu-HU">
                <a:cs typeface="Calibri"/>
              </a:rPr>
              <a:t>-----</a:t>
            </a:r>
          </a:p>
          <a:p>
            <a:r>
              <a:rPr lang="en-US" err="1">
                <a:cs typeface="+mn-lt"/>
              </a:rPr>
              <a:t>Áron</a:t>
            </a:r>
            <a:r>
              <a:rPr lang="en-US">
                <a:cs typeface="+mn-lt"/>
              </a:rPr>
              <a:t>: </a:t>
            </a:r>
            <a:r>
              <a:rPr lang="en-US" err="1">
                <a:cs typeface="+mn-lt"/>
              </a:rPr>
              <a:t>Tudták</a:t>
            </a:r>
            <a:r>
              <a:rPr lang="en-US">
                <a:cs typeface="+mn-lt"/>
              </a:rPr>
              <a:t>, </a:t>
            </a:r>
            <a:r>
              <a:rPr lang="en-US" err="1">
                <a:cs typeface="+mn-lt"/>
              </a:rPr>
              <a:t>hogy</a:t>
            </a:r>
            <a:r>
              <a:rPr lang="en-US">
                <a:cs typeface="+mn-lt"/>
              </a:rPr>
              <a:t> a </a:t>
            </a:r>
            <a:r>
              <a:rPr lang="en-US" err="1">
                <a:cs typeface="+mn-lt"/>
              </a:rPr>
              <a:t>receptek</a:t>
            </a:r>
            <a:r>
              <a:rPr lang="en-US">
                <a:cs typeface="+mn-lt"/>
              </a:rPr>
              <a:t> </a:t>
            </a:r>
            <a:r>
              <a:rPr lang="en-US" err="1">
                <a:cs typeface="+mn-lt"/>
              </a:rPr>
              <a:t>megosztása</a:t>
            </a:r>
            <a:r>
              <a:rPr lang="en-US">
                <a:cs typeface="+mn-lt"/>
              </a:rPr>
              <a:t> </a:t>
            </a:r>
            <a:r>
              <a:rPr lang="en-US" err="1">
                <a:cs typeface="+mn-lt"/>
              </a:rPr>
              <a:t>nem</a:t>
            </a:r>
            <a:r>
              <a:rPr lang="en-US">
                <a:cs typeface="+mn-lt"/>
              </a:rPr>
              <a:t> </a:t>
            </a:r>
            <a:r>
              <a:rPr lang="en-US" err="1">
                <a:cs typeface="+mn-lt"/>
              </a:rPr>
              <a:t>csak</a:t>
            </a:r>
            <a:r>
              <a:rPr lang="en-US">
                <a:cs typeface="+mn-lt"/>
              </a:rPr>
              <a:t> </a:t>
            </a:r>
            <a:r>
              <a:rPr lang="en-US" err="1">
                <a:cs typeface="+mn-lt"/>
              </a:rPr>
              <a:t>szórakoztató</a:t>
            </a:r>
            <a:r>
              <a:rPr lang="en-US">
                <a:cs typeface="+mn-lt"/>
              </a:rPr>
              <a:t>, </a:t>
            </a:r>
            <a:r>
              <a:rPr lang="en-US" err="1">
                <a:cs typeface="+mn-lt"/>
              </a:rPr>
              <a:t>hanem</a:t>
            </a:r>
            <a:r>
              <a:rPr lang="en-US">
                <a:cs typeface="+mn-lt"/>
              </a:rPr>
              <a:t> </a:t>
            </a:r>
            <a:r>
              <a:rPr lang="en-US" err="1">
                <a:cs typeface="+mn-lt"/>
              </a:rPr>
              <a:t>hasznos</a:t>
            </a:r>
            <a:r>
              <a:rPr lang="en-US">
                <a:cs typeface="+mn-lt"/>
              </a:rPr>
              <a:t> is? </a:t>
            </a:r>
            <a:r>
              <a:rPr lang="en-US" err="1">
                <a:cs typeface="+mn-lt"/>
              </a:rPr>
              <a:t>Hogyan</a:t>
            </a:r>
            <a:r>
              <a:rPr lang="en-US">
                <a:cs typeface="+mn-lt"/>
              </a:rPr>
              <a:t> </a:t>
            </a:r>
            <a:r>
              <a:rPr lang="en-US" err="1">
                <a:cs typeface="+mn-lt"/>
              </a:rPr>
              <a:t>segíthet</a:t>
            </a:r>
            <a:r>
              <a:rPr lang="en-US">
                <a:cs typeface="+mn-lt"/>
              </a:rPr>
              <a:t> </a:t>
            </a:r>
            <a:r>
              <a:rPr lang="en-US" err="1">
                <a:cs typeface="+mn-lt"/>
              </a:rPr>
              <a:t>egy</a:t>
            </a:r>
            <a:r>
              <a:rPr lang="en-US">
                <a:cs typeface="+mn-lt"/>
              </a:rPr>
              <a:t> </a:t>
            </a:r>
            <a:r>
              <a:rPr lang="en-US" err="1">
                <a:cs typeface="+mn-lt"/>
              </a:rPr>
              <a:t>applikáció</a:t>
            </a:r>
            <a:r>
              <a:rPr lang="en-US">
                <a:cs typeface="+mn-lt"/>
              </a:rPr>
              <a:t> </a:t>
            </a:r>
            <a:r>
              <a:rPr lang="en-US" err="1">
                <a:cs typeface="+mn-lt"/>
              </a:rPr>
              <a:t>abban</a:t>
            </a:r>
            <a:r>
              <a:rPr lang="en-US">
                <a:cs typeface="+mn-lt"/>
              </a:rPr>
              <a:t>, </a:t>
            </a:r>
            <a:r>
              <a:rPr lang="en-US" err="1">
                <a:cs typeface="+mn-lt"/>
              </a:rPr>
              <a:t>hogy</a:t>
            </a:r>
            <a:r>
              <a:rPr lang="en-US">
                <a:cs typeface="+mn-lt"/>
              </a:rPr>
              <a:t> </a:t>
            </a:r>
            <a:r>
              <a:rPr lang="en-US" err="1">
                <a:cs typeface="+mn-lt"/>
              </a:rPr>
              <a:t>jobb</a:t>
            </a:r>
            <a:r>
              <a:rPr lang="en-US">
                <a:cs typeface="+mn-lt"/>
              </a:rPr>
              <a:t> </a:t>
            </a:r>
            <a:r>
              <a:rPr lang="en-US" err="1">
                <a:cs typeface="+mn-lt"/>
              </a:rPr>
              <a:t>szakácsok</a:t>
            </a:r>
            <a:r>
              <a:rPr lang="en-US">
                <a:cs typeface="+mn-lt"/>
              </a:rPr>
              <a:t> </a:t>
            </a:r>
            <a:r>
              <a:rPr lang="en-US" err="1">
                <a:cs typeface="+mn-lt"/>
              </a:rPr>
              <a:t>legyünk</a:t>
            </a:r>
            <a:r>
              <a:rPr lang="en-US">
                <a:cs typeface="+mn-lt"/>
              </a:rPr>
              <a:t>, </a:t>
            </a:r>
            <a:r>
              <a:rPr lang="en-US" err="1">
                <a:cs typeface="+mn-lt"/>
              </a:rPr>
              <a:t>és</a:t>
            </a:r>
            <a:r>
              <a:rPr lang="en-US">
                <a:cs typeface="+mn-lt"/>
              </a:rPr>
              <a:t> </a:t>
            </a:r>
            <a:r>
              <a:rPr lang="en-US" err="1">
                <a:cs typeface="+mn-lt"/>
              </a:rPr>
              <a:t>egészségesebben</a:t>
            </a:r>
            <a:r>
              <a:rPr lang="en-US">
                <a:cs typeface="+mn-lt"/>
              </a:rPr>
              <a:t> </a:t>
            </a:r>
            <a:r>
              <a:rPr lang="en-US" err="1">
                <a:cs typeface="+mn-lt"/>
              </a:rPr>
              <a:t>étkezzünk</a:t>
            </a:r>
            <a:r>
              <a:rPr lang="en-US">
                <a:cs typeface="+mn-lt"/>
              </a:rPr>
              <a:t>?</a:t>
            </a:r>
            <a:endParaRPr lang="en-US">
              <a:cs typeface="Calibri"/>
            </a:endParaRPr>
          </a:p>
        </p:txBody>
      </p:sp>
      <p:sp>
        <p:nvSpPr>
          <p:cNvPr id="4" name="Slide Number Placeholder 3"/>
          <p:cNvSpPr>
            <a:spLocks noGrp="1"/>
          </p:cNvSpPr>
          <p:nvPr>
            <p:ph type="sldNum" sz="quarter" idx="5"/>
          </p:nvPr>
        </p:nvSpPr>
        <p:spPr/>
        <p:txBody>
          <a:bodyPr/>
          <a:lstStyle/>
          <a:p>
            <a:fld id="{51204EDD-2F7F-47AF-BFE0-8BC3D91A07A0}" type="slidenum">
              <a:rPr lang="hu-HU" smtClean="0"/>
              <a:t>1</a:t>
            </a:fld>
            <a:endParaRPr lang="hu-HU"/>
          </a:p>
        </p:txBody>
      </p:sp>
    </p:spTree>
    <p:extLst>
      <p:ext uri="{BB962C8B-B14F-4D97-AF65-F5344CB8AC3E}">
        <p14:creationId xmlns:p14="http://schemas.microsoft.com/office/powerpoint/2010/main" val="1401613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a:t>Minden </a:t>
            </a:r>
            <a:r>
              <a:rPr lang="hu-HU" err="1"/>
              <a:t>issue</a:t>
            </a:r>
            <a:r>
              <a:rPr lang="hu-HU"/>
              <a:t>-hoz külön </a:t>
            </a:r>
            <a:r>
              <a:rPr lang="hu-HU" err="1"/>
              <a:t>brancheket</a:t>
            </a:r>
            <a:r>
              <a:rPr lang="hu-HU"/>
              <a:t> hoztunk létre. Az </a:t>
            </a:r>
            <a:r>
              <a:rPr lang="hu-HU" err="1"/>
              <a:t>issue-knak</a:t>
            </a:r>
            <a:r>
              <a:rPr lang="hu-HU"/>
              <a:t> beállítottunk határidőket, ezek az </a:t>
            </a:r>
            <a:r>
              <a:rPr lang="hu-HU" err="1"/>
              <a:t>iterationok</a:t>
            </a:r>
            <a:r>
              <a:rPr lang="hu-HU"/>
              <a:t>, amik a képen látható </a:t>
            </a:r>
            <a:r>
              <a:rPr lang="hu-HU" err="1"/>
              <a:t>roadmap</a:t>
            </a:r>
            <a:r>
              <a:rPr lang="hu-HU"/>
              <a:t> nézetbe vannak lebontva.</a:t>
            </a:r>
          </a:p>
          <a:p>
            <a:endParaRPr lang="hu-HU"/>
          </a:p>
          <a:p>
            <a:r>
              <a:rPr lang="hu-HU"/>
              <a:t>Miután elkészültek a feladatok és egyikőnk megírta hozzá a kódot, akkor azon automatikusan lefutott pár ellenőrzés. Az egyik, amit kiemelnék az a </a:t>
            </a:r>
            <a:r>
              <a:rPr lang="hu-HU" err="1"/>
              <a:t>Codacy</a:t>
            </a:r>
            <a:r>
              <a:rPr lang="hu-HU"/>
              <a:t>, ami a kódot analizálva keresett hibákat, biztonsági veszélyeket, teljesítményt lassító tényezőket, vagy kódolási konvenciók megszegését. Emellett kötelezővé tettük, hogy legalább egy csapattag jóváhagyja az írt kódot.</a:t>
            </a:r>
          </a:p>
        </p:txBody>
      </p:sp>
      <p:sp>
        <p:nvSpPr>
          <p:cNvPr id="4" name="Dia számának helye 3"/>
          <p:cNvSpPr>
            <a:spLocks noGrp="1"/>
          </p:cNvSpPr>
          <p:nvPr>
            <p:ph type="sldNum" sz="quarter" idx="5"/>
          </p:nvPr>
        </p:nvSpPr>
        <p:spPr/>
        <p:txBody>
          <a:bodyPr/>
          <a:lstStyle/>
          <a:p>
            <a:fld id="{51204EDD-2F7F-47AF-BFE0-8BC3D91A07A0}" type="slidenum">
              <a:rPr lang="hu-HU" smtClean="0"/>
              <a:t>10</a:t>
            </a:fld>
            <a:endParaRPr lang="hu-HU"/>
          </a:p>
        </p:txBody>
      </p:sp>
    </p:spTree>
    <p:extLst>
      <p:ext uri="{BB962C8B-B14F-4D97-AF65-F5344CB8AC3E}">
        <p14:creationId xmlns:p14="http://schemas.microsoft.com/office/powerpoint/2010/main" val="1299715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A </a:t>
            </a:r>
            <a:r>
              <a:rPr lang="hu-HU" err="1"/>
              <a:t>milestone</a:t>
            </a:r>
            <a:r>
              <a:rPr lang="hu-HU"/>
              <a:t>-ok nagy szerepet játszottak a feladatok kategorizálásában. Mivel mi egyetlen </a:t>
            </a:r>
            <a:r>
              <a:rPr lang="hu-HU" err="1"/>
              <a:t>repositoryba</a:t>
            </a:r>
            <a:r>
              <a:rPr lang="hu-HU"/>
              <a:t> írtuk az egész projektet, így ez tűnt a legegyértelműbb megoldásnak. Létrehoztunk </a:t>
            </a:r>
            <a:r>
              <a:rPr lang="hu-HU" err="1"/>
              <a:t>milestone-okat</a:t>
            </a:r>
            <a:r>
              <a:rPr lang="hu-HU"/>
              <a:t> az Apphoz, a Backendhez, a </a:t>
            </a:r>
            <a:r>
              <a:rPr lang="hu-HU" err="1"/>
              <a:t>Localer-hez</a:t>
            </a:r>
            <a:r>
              <a:rPr lang="hu-HU"/>
              <a:t>, a Dokumentációhoz és az egyéb feladatokhoz is. Ezek érdekes statisztikákkal egészítették ki a fejlesztési folyamatot, mint például, hogy százalékosan láthattuk, hogy az egyes </a:t>
            </a:r>
            <a:r>
              <a:rPr lang="hu-HU" err="1"/>
              <a:t>milestone</a:t>
            </a:r>
            <a:r>
              <a:rPr lang="hu-HU"/>
              <a:t>-ok mennyire vannak készen.</a:t>
            </a:r>
          </a:p>
        </p:txBody>
      </p:sp>
      <p:sp>
        <p:nvSpPr>
          <p:cNvPr id="4" name="Dia számának helye 3"/>
          <p:cNvSpPr>
            <a:spLocks noGrp="1"/>
          </p:cNvSpPr>
          <p:nvPr>
            <p:ph type="sldNum" sz="quarter" idx="5"/>
          </p:nvPr>
        </p:nvSpPr>
        <p:spPr/>
        <p:txBody>
          <a:bodyPr/>
          <a:lstStyle/>
          <a:p>
            <a:fld id="{51204EDD-2F7F-47AF-BFE0-8BC3D91A07A0}" type="slidenum">
              <a:rPr lang="hu-HU" smtClean="0"/>
              <a:t>11</a:t>
            </a:fld>
            <a:endParaRPr lang="hu-HU"/>
          </a:p>
        </p:txBody>
      </p:sp>
    </p:spTree>
    <p:extLst>
      <p:ext uri="{BB962C8B-B14F-4D97-AF65-F5344CB8AC3E}">
        <p14:creationId xmlns:p14="http://schemas.microsoft.com/office/powerpoint/2010/main" val="1109446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A projektvezetést nagyban megkönnyítette több GitHub </a:t>
            </a:r>
            <a:r>
              <a:rPr lang="hu-HU" err="1"/>
              <a:t>feature</a:t>
            </a:r>
            <a:r>
              <a:rPr lang="hu-HU"/>
              <a:t> is, amik közül kiemelnék hármat:</a:t>
            </a:r>
          </a:p>
          <a:p>
            <a:pPr marL="171450" indent="-171450">
              <a:buFont typeface="Arial" panose="020B0604020202020204" pitchFamily="34" charset="0"/>
              <a:buChar char="•"/>
            </a:pPr>
            <a:r>
              <a:rPr lang="hu-HU"/>
              <a:t>Az első a </a:t>
            </a:r>
            <a:r>
              <a:rPr lang="hu-HU" err="1"/>
              <a:t>Copilot</a:t>
            </a:r>
            <a:r>
              <a:rPr lang="hu-HU"/>
              <a:t> </a:t>
            </a:r>
            <a:r>
              <a:rPr lang="hu-HU" err="1"/>
              <a:t>for</a:t>
            </a:r>
            <a:r>
              <a:rPr lang="hu-HU"/>
              <a:t> </a:t>
            </a:r>
            <a:r>
              <a:rPr lang="hu-HU" err="1"/>
              <a:t>PR’s</a:t>
            </a:r>
            <a:r>
              <a:rPr lang="hu-HU"/>
              <a:t>, ami egy új </a:t>
            </a:r>
            <a:r>
              <a:rPr lang="hu-HU" err="1"/>
              <a:t>pull</a:t>
            </a:r>
            <a:r>
              <a:rPr lang="hu-HU"/>
              <a:t> </a:t>
            </a:r>
            <a:r>
              <a:rPr lang="hu-HU" err="1"/>
              <a:t>request</a:t>
            </a:r>
            <a:r>
              <a:rPr lang="hu-HU"/>
              <a:t> beérkezésekor elemzi a módosításokat, majd AI segítségével ír egy rövid összefoglalót, egy verset, mert miért ne, és egy részletesebb levezetést linkekkel. Sokáig nem használtuk, mert csak nemrég vált elérhetővé számunkra, viszont a bevezetése meglepően nagy segítséget nyújtott, mikor átnéztük a csapattársunk kódját.</a:t>
            </a:r>
          </a:p>
          <a:p>
            <a:pPr marL="171450" indent="-171450">
              <a:buFont typeface="Arial" panose="020B0604020202020204" pitchFamily="34" charset="0"/>
              <a:buChar char="•"/>
            </a:pPr>
            <a:r>
              <a:rPr lang="hu-HU"/>
              <a:t>A második említésre méltó apróság a </a:t>
            </a:r>
            <a:r>
              <a:rPr lang="hu-HU" err="1"/>
              <a:t>Tasklist</a:t>
            </a:r>
            <a:r>
              <a:rPr lang="hu-HU"/>
              <a:t>. Ennek segítségével látványosan és átláthatóan írhattuk össze az </a:t>
            </a:r>
            <a:r>
              <a:rPr lang="hu-HU" err="1"/>
              <a:t>issuek</a:t>
            </a:r>
            <a:r>
              <a:rPr lang="hu-HU"/>
              <a:t> feladatait, illetve </a:t>
            </a:r>
            <a:r>
              <a:rPr lang="hu-HU" err="1"/>
              <a:t>issue</a:t>
            </a:r>
            <a:r>
              <a:rPr lang="hu-HU"/>
              <a:t> hierarchiákat.</a:t>
            </a:r>
          </a:p>
        </p:txBody>
      </p:sp>
      <p:sp>
        <p:nvSpPr>
          <p:cNvPr id="4" name="Dia számának helye 3"/>
          <p:cNvSpPr>
            <a:spLocks noGrp="1"/>
          </p:cNvSpPr>
          <p:nvPr>
            <p:ph type="sldNum" sz="quarter" idx="5"/>
          </p:nvPr>
        </p:nvSpPr>
        <p:spPr/>
        <p:txBody>
          <a:bodyPr/>
          <a:lstStyle/>
          <a:p>
            <a:fld id="{51204EDD-2F7F-47AF-BFE0-8BC3D91A07A0}" type="slidenum">
              <a:rPr lang="hu-HU" smtClean="0"/>
              <a:t>12</a:t>
            </a:fld>
            <a:endParaRPr lang="hu-HU"/>
          </a:p>
        </p:txBody>
      </p:sp>
    </p:spTree>
    <p:extLst>
      <p:ext uri="{BB962C8B-B14F-4D97-AF65-F5344CB8AC3E}">
        <p14:creationId xmlns:p14="http://schemas.microsoft.com/office/powerpoint/2010/main" val="3372033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marL="171450" indent="-171450">
              <a:buFont typeface="Arial" panose="020B0604020202020204" pitchFamily="34" charset="0"/>
              <a:buChar char="•"/>
            </a:pPr>
            <a:r>
              <a:rPr lang="hu-HU"/>
              <a:t>Harmadikként pedig megemlíteném a csapatunk kvázi negyedik tagját a </a:t>
            </a:r>
            <a:r>
              <a:rPr lang="hu-HU" err="1"/>
              <a:t>dependabot</a:t>
            </a:r>
            <a:r>
              <a:rPr lang="hu-HU"/>
              <a:t>-ot. Ez a kis szoftver automatikusan nézett utána a </a:t>
            </a:r>
            <a:r>
              <a:rPr lang="hu-HU" err="1"/>
              <a:t>dependency</a:t>
            </a:r>
            <a:r>
              <a:rPr lang="hu-HU"/>
              <a:t>-k újabb verziói után, ügyelve azok kompatibilitására, illetve figyelmeztetve a régi verziók veszélyeire. A grafikonokon látszik, hogy az aktivitása a miénkkel vetekedett.</a:t>
            </a:r>
          </a:p>
        </p:txBody>
      </p:sp>
      <p:sp>
        <p:nvSpPr>
          <p:cNvPr id="4" name="Dia számának helye 3"/>
          <p:cNvSpPr>
            <a:spLocks noGrp="1"/>
          </p:cNvSpPr>
          <p:nvPr>
            <p:ph type="sldNum" sz="quarter" idx="5"/>
          </p:nvPr>
        </p:nvSpPr>
        <p:spPr/>
        <p:txBody>
          <a:bodyPr/>
          <a:lstStyle/>
          <a:p>
            <a:fld id="{51204EDD-2F7F-47AF-BFE0-8BC3D91A07A0}" type="slidenum">
              <a:rPr lang="hu-HU" smtClean="0"/>
              <a:t>14</a:t>
            </a:fld>
            <a:endParaRPr lang="hu-HU"/>
          </a:p>
        </p:txBody>
      </p:sp>
    </p:spTree>
    <p:extLst>
      <p:ext uri="{BB962C8B-B14F-4D97-AF65-F5344CB8AC3E}">
        <p14:creationId xmlns:p14="http://schemas.microsoft.com/office/powerpoint/2010/main" val="6212201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Most pedig áttérek a használt technológiákra.</a:t>
            </a:r>
          </a:p>
          <a:p>
            <a:r>
              <a:rPr lang="hu-HU"/>
              <a:t>Adatbázisnak a </a:t>
            </a:r>
            <a:r>
              <a:rPr lang="hu-HU" err="1"/>
              <a:t>MongoDB</a:t>
            </a:r>
            <a:r>
              <a:rPr lang="hu-HU"/>
              <a:t>-t választottuk, mert gyors, a kapcsolatokat a saját igényeink szerint alakíthattuk és a JSON alapú megközelítése az adatok tárolásához sokkal logikusabb volt, mint az SQL nyelveké, hisz a backenden is ilyen struktúrában dolgoznánk.</a:t>
            </a:r>
          </a:p>
          <a:p>
            <a:r>
              <a:rPr lang="hu-HU"/>
              <a:t>A backenden, amihez mi az ASP.NET-</a:t>
            </a:r>
            <a:r>
              <a:rPr lang="hu-HU" err="1"/>
              <a:t>et</a:t>
            </a:r>
            <a:r>
              <a:rPr lang="hu-HU"/>
              <a:t> választottuk. Kissé szokatlan párosítás, tudjuk, viszont nagyon jól működnek együtt a rendelkezésre álló </a:t>
            </a:r>
            <a:r>
              <a:rPr lang="hu-HU" err="1"/>
              <a:t>NuGet</a:t>
            </a:r>
            <a:r>
              <a:rPr lang="hu-HU"/>
              <a:t> </a:t>
            </a:r>
            <a:r>
              <a:rPr lang="hu-HU" err="1"/>
              <a:t>package</a:t>
            </a:r>
            <a:r>
              <a:rPr lang="hu-HU"/>
              <a:t>-ek segítségével.</a:t>
            </a:r>
          </a:p>
          <a:p>
            <a:r>
              <a:rPr lang="hu-HU"/>
              <a:t>Az appot pedig elsősorban </a:t>
            </a:r>
            <a:r>
              <a:rPr lang="hu-HU" err="1"/>
              <a:t>Nuxt</a:t>
            </a:r>
            <a:r>
              <a:rPr lang="hu-HU"/>
              <a:t>-ban írtuk.</a:t>
            </a:r>
          </a:p>
        </p:txBody>
      </p:sp>
      <p:sp>
        <p:nvSpPr>
          <p:cNvPr id="4" name="Dia számának helye 3"/>
          <p:cNvSpPr>
            <a:spLocks noGrp="1"/>
          </p:cNvSpPr>
          <p:nvPr>
            <p:ph type="sldNum" sz="quarter" idx="5"/>
          </p:nvPr>
        </p:nvSpPr>
        <p:spPr/>
        <p:txBody>
          <a:bodyPr/>
          <a:lstStyle/>
          <a:p>
            <a:fld id="{51204EDD-2F7F-47AF-BFE0-8BC3D91A07A0}" type="slidenum">
              <a:rPr lang="hu-HU" smtClean="0"/>
              <a:t>15</a:t>
            </a:fld>
            <a:endParaRPr lang="hu-HU"/>
          </a:p>
        </p:txBody>
      </p:sp>
    </p:spTree>
    <p:extLst>
      <p:ext uri="{BB962C8B-B14F-4D97-AF65-F5344CB8AC3E}">
        <p14:creationId xmlns:p14="http://schemas.microsoft.com/office/powerpoint/2010/main" val="4259626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 technológiák után jöjjenek a használt szoftverek:</a:t>
            </a:r>
          </a:p>
          <a:p>
            <a:pPr marL="171450" indent="-171450">
              <a:buFont typeface="Arial" panose="020B0604020202020204" pitchFamily="34" charset="0"/>
              <a:buChar char="•"/>
            </a:pPr>
            <a:r>
              <a:rPr lang="hu-HU" dirty="0"/>
              <a:t>Természetesen kihagyhatatlan egy kódszerkesztő. Mi a Visual </a:t>
            </a:r>
            <a:r>
              <a:rPr lang="hu-HU" dirty="0" err="1"/>
              <a:t>Studio</a:t>
            </a:r>
            <a:r>
              <a:rPr lang="hu-HU" dirty="0"/>
              <a:t> </a:t>
            </a:r>
            <a:r>
              <a:rPr lang="hu-HU" dirty="0" err="1"/>
              <a:t>Code</a:t>
            </a:r>
            <a:r>
              <a:rPr lang="hu-HU" dirty="0"/>
              <a:t>-ot használtuk nem csak a frontendhez, hanem a backendhez egyaránt.</a:t>
            </a:r>
          </a:p>
          <a:p>
            <a:pPr marL="171450" indent="-171450">
              <a:buFont typeface="Arial" panose="020B0604020202020204" pitchFamily="34" charset="0"/>
              <a:buChar char="•"/>
            </a:pPr>
            <a:r>
              <a:rPr lang="hu-HU" dirty="0"/>
              <a:t>Talán a legfontosabb kiegészítő, amit telepítettünk az a GitHub </a:t>
            </a:r>
            <a:r>
              <a:rPr lang="hu-HU" dirty="0" err="1"/>
              <a:t>Copilot</a:t>
            </a:r>
            <a:r>
              <a:rPr lang="hu-HU" dirty="0"/>
              <a:t> volt, amivel sokkal egyszerűbb és gyorsabbnak bizonyult az akár ismeretlen technológiák használata is.</a:t>
            </a:r>
          </a:p>
          <a:p>
            <a:pPr marL="171450" indent="-171450">
              <a:buFont typeface="Arial" panose="020B0604020202020204" pitchFamily="34" charset="0"/>
              <a:buChar char="•"/>
            </a:pPr>
            <a:r>
              <a:rPr lang="hu-HU" dirty="0"/>
              <a:t>Verziókezelésre a GitHub-ot használtuk.</a:t>
            </a:r>
          </a:p>
          <a:p>
            <a:pPr marL="171450" indent="-171450">
              <a:buFont typeface="Arial" panose="020B0604020202020204" pitchFamily="34" charset="0"/>
              <a:buChar char="•"/>
            </a:pPr>
            <a:r>
              <a:rPr lang="hu-HU" dirty="0"/>
              <a:t>Futtatáshoz és közzétételhez pedig kellett a Docker, </a:t>
            </a:r>
            <a:r>
              <a:rPr lang="hu-HU" dirty="0" err="1"/>
              <a:t>Nginx</a:t>
            </a:r>
            <a:r>
              <a:rPr lang="hu-HU" dirty="0"/>
              <a:t>, </a:t>
            </a:r>
            <a:r>
              <a:rPr lang="hu-HU" dirty="0" err="1"/>
              <a:t>Let’s</a:t>
            </a:r>
            <a:r>
              <a:rPr lang="hu-HU" dirty="0"/>
              <a:t> </a:t>
            </a:r>
            <a:r>
              <a:rPr lang="hu-HU" dirty="0" err="1"/>
              <a:t>Encrypt</a:t>
            </a:r>
            <a:r>
              <a:rPr lang="hu-HU" dirty="0"/>
              <a:t>, illetve a Name.com</a:t>
            </a:r>
          </a:p>
        </p:txBody>
      </p:sp>
      <p:sp>
        <p:nvSpPr>
          <p:cNvPr id="4" name="Dia számának helye 3"/>
          <p:cNvSpPr>
            <a:spLocks noGrp="1"/>
          </p:cNvSpPr>
          <p:nvPr>
            <p:ph type="sldNum" sz="quarter" idx="5"/>
          </p:nvPr>
        </p:nvSpPr>
        <p:spPr/>
        <p:txBody>
          <a:bodyPr/>
          <a:lstStyle/>
          <a:p>
            <a:fld id="{51204EDD-2F7F-47AF-BFE0-8BC3D91A07A0}" type="slidenum">
              <a:rPr lang="hu-HU" smtClean="0"/>
              <a:t>16</a:t>
            </a:fld>
            <a:endParaRPr lang="hu-HU"/>
          </a:p>
        </p:txBody>
      </p:sp>
    </p:spTree>
    <p:extLst>
      <p:ext uri="{BB962C8B-B14F-4D97-AF65-F5344CB8AC3E}">
        <p14:creationId xmlns:p14="http://schemas.microsoft.com/office/powerpoint/2010/main" val="857860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A futtatás vonalon maradva bemutatom a két szolgáltatást, ahol </a:t>
            </a:r>
            <a:r>
              <a:rPr lang="hu-HU" err="1"/>
              <a:t>hosztoltuk</a:t>
            </a:r>
            <a:r>
              <a:rPr lang="hu-HU"/>
              <a:t> a backendet, illetve frontendet.</a:t>
            </a:r>
          </a:p>
          <a:p>
            <a:pPr marL="171450" indent="-171450">
              <a:buFont typeface="Arial" panose="020B0604020202020204" pitchFamily="34" charset="0"/>
              <a:buChar char="•"/>
            </a:pPr>
            <a:r>
              <a:rPr lang="hu-HU"/>
              <a:t>A </a:t>
            </a:r>
            <a:r>
              <a:rPr lang="hu-HU" err="1"/>
              <a:t>DigitalOcean</a:t>
            </a:r>
            <a:r>
              <a:rPr lang="hu-HU"/>
              <a:t> a GitHub </a:t>
            </a:r>
            <a:r>
              <a:rPr lang="hu-HU" err="1"/>
              <a:t>Student</a:t>
            </a:r>
            <a:r>
              <a:rPr lang="hu-HU"/>
              <a:t> </a:t>
            </a:r>
            <a:r>
              <a:rPr lang="hu-HU" err="1"/>
              <a:t>Developer</a:t>
            </a:r>
            <a:r>
              <a:rPr lang="hu-HU"/>
              <a:t> </a:t>
            </a:r>
            <a:r>
              <a:rPr lang="hu-HU" err="1"/>
              <a:t>pack-ből</a:t>
            </a:r>
            <a:r>
              <a:rPr lang="hu-HU"/>
              <a:t> ingyenesen elérhető volt számunkra, így a backendünket ott futtattuk. Nagyon gyors és megbízható szolgáltatás, semmi gondot nem jelentett a használata.</a:t>
            </a:r>
          </a:p>
          <a:p>
            <a:pPr marL="171450" indent="-171450">
              <a:buFont typeface="Arial" panose="020B0604020202020204" pitchFamily="34" charset="0"/>
              <a:buChar char="•"/>
            </a:pPr>
            <a:r>
              <a:rPr lang="hu-HU"/>
              <a:t>A frontend kiszolgálásához az ingyenesen is használható </a:t>
            </a:r>
            <a:r>
              <a:rPr lang="hu-HU" err="1"/>
              <a:t>netlify</a:t>
            </a:r>
            <a:r>
              <a:rPr lang="hu-HU"/>
              <a:t>-t választottuk. Sok hasznos tulajdonsága van, mint például, hogy automatikusan frissíti az oldalt GitHubról.</a:t>
            </a:r>
          </a:p>
        </p:txBody>
      </p:sp>
      <p:sp>
        <p:nvSpPr>
          <p:cNvPr id="4" name="Dia számának helye 3"/>
          <p:cNvSpPr>
            <a:spLocks noGrp="1"/>
          </p:cNvSpPr>
          <p:nvPr>
            <p:ph type="sldNum" sz="quarter" idx="5"/>
          </p:nvPr>
        </p:nvSpPr>
        <p:spPr/>
        <p:txBody>
          <a:bodyPr/>
          <a:lstStyle/>
          <a:p>
            <a:fld id="{51204EDD-2F7F-47AF-BFE0-8BC3D91A07A0}" type="slidenum">
              <a:rPr lang="hu-HU" smtClean="0"/>
              <a:t>17</a:t>
            </a:fld>
            <a:endParaRPr lang="hu-HU"/>
          </a:p>
        </p:txBody>
      </p:sp>
    </p:spTree>
    <p:extLst>
      <p:ext uri="{BB962C8B-B14F-4D97-AF65-F5344CB8AC3E}">
        <p14:creationId xmlns:p14="http://schemas.microsoft.com/office/powerpoint/2010/main" val="315314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Az adatbázisunk felépítésének bemutatására talán az a legjobb, ha az AB-Modellt mutatjuk. A képen az látszik, hogy az egész szívét-lelkét a felhasználók, illetve a receptek teszik ki. Elég kaotikus a kapcsolat a kettő között, de csak néhány ide-oda hivatkozásról van szó. Ezek mellett vannak kategóriák a receptekhez, </a:t>
            </a:r>
            <a:r>
              <a:rPr lang="hu-HU" err="1"/>
              <a:t>badgek</a:t>
            </a:r>
            <a:r>
              <a:rPr lang="hu-HU"/>
              <a:t> a </a:t>
            </a:r>
            <a:r>
              <a:rPr lang="hu-HU" err="1"/>
              <a:t>userekhez</a:t>
            </a:r>
            <a:r>
              <a:rPr lang="hu-HU"/>
              <a:t>, illetve partnerek és reklámok. Végül van még a képeknek egy külön kollekció, hogy egy helyen legyenek tudva. A hozzávaló külön jelenik meg az ábrán, de a gyakorlatban ez a recept objektum részét képezi.</a:t>
            </a:r>
          </a:p>
        </p:txBody>
      </p:sp>
      <p:sp>
        <p:nvSpPr>
          <p:cNvPr id="4" name="Dia számának helye 3"/>
          <p:cNvSpPr>
            <a:spLocks noGrp="1"/>
          </p:cNvSpPr>
          <p:nvPr>
            <p:ph type="sldNum" sz="quarter" idx="5"/>
          </p:nvPr>
        </p:nvSpPr>
        <p:spPr/>
        <p:txBody>
          <a:bodyPr/>
          <a:lstStyle/>
          <a:p>
            <a:fld id="{51204EDD-2F7F-47AF-BFE0-8BC3D91A07A0}" type="slidenum">
              <a:rPr lang="hu-HU" smtClean="0"/>
              <a:t>18</a:t>
            </a:fld>
            <a:endParaRPr lang="hu-HU"/>
          </a:p>
        </p:txBody>
      </p:sp>
    </p:spTree>
    <p:extLst>
      <p:ext uri="{BB962C8B-B14F-4D97-AF65-F5344CB8AC3E}">
        <p14:creationId xmlns:p14="http://schemas.microsoft.com/office/powerpoint/2010/main" val="377488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Következzék a backend struktúrája. Egy elég elterjedt mappastruktúrát választottunk, ahol külön </a:t>
            </a:r>
            <a:r>
              <a:rPr lang="hu-HU" err="1"/>
              <a:t>src</a:t>
            </a:r>
            <a:r>
              <a:rPr lang="hu-HU"/>
              <a:t> és </a:t>
            </a:r>
            <a:r>
              <a:rPr lang="hu-HU" err="1"/>
              <a:t>tests</a:t>
            </a:r>
            <a:r>
              <a:rPr lang="hu-HU"/>
              <a:t> mappába rendeztük a projekteket. Az </a:t>
            </a:r>
            <a:r>
              <a:rPr lang="hu-HU" err="1"/>
              <a:t>src</a:t>
            </a:r>
            <a:r>
              <a:rPr lang="hu-HU"/>
              <a:t> mappa tartalmazza a Data projektet, ahol a modellek és a </a:t>
            </a:r>
            <a:r>
              <a:rPr lang="hu-HU" err="1"/>
              <a:t>repository</a:t>
            </a:r>
            <a:r>
              <a:rPr lang="hu-HU"/>
              <a:t>-k </a:t>
            </a:r>
            <a:r>
              <a:rPr lang="hu-HU" err="1"/>
              <a:t>vannnak</a:t>
            </a:r>
            <a:r>
              <a:rPr lang="hu-HU"/>
              <a:t>, illetve a </a:t>
            </a:r>
            <a:r>
              <a:rPr lang="hu-HU" err="1"/>
              <a:t>WebApi</a:t>
            </a:r>
            <a:r>
              <a:rPr lang="hu-HU"/>
              <a:t>-t, ahol meg a </a:t>
            </a:r>
            <a:r>
              <a:rPr lang="hu-HU" err="1"/>
              <a:t>controllerek</a:t>
            </a:r>
            <a:r>
              <a:rPr lang="hu-HU"/>
              <a:t> és a </a:t>
            </a:r>
            <a:r>
              <a:rPr lang="hu-HU" err="1"/>
              <a:t>dto</a:t>
            </a:r>
            <a:r>
              <a:rPr lang="hu-HU"/>
              <a:t>-k. A </a:t>
            </a:r>
            <a:r>
              <a:rPr lang="hu-HU" err="1"/>
              <a:t>tests</a:t>
            </a:r>
            <a:r>
              <a:rPr lang="hu-HU"/>
              <a:t> mappa mind a két említett projekthez tartalmaz egy-egy tesztprojektet, amikben a </a:t>
            </a:r>
            <a:r>
              <a:rPr lang="hu-HU" err="1"/>
              <a:t>repository-kat</a:t>
            </a:r>
            <a:r>
              <a:rPr lang="hu-HU"/>
              <a:t>, illetve a </a:t>
            </a:r>
            <a:r>
              <a:rPr lang="hu-HU" err="1"/>
              <a:t>controllereket</a:t>
            </a:r>
            <a:r>
              <a:rPr lang="hu-HU"/>
              <a:t> teszteljük.</a:t>
            </a:r>
          </a:p>
        </p:txBody>
      </p:sp>
      <p:sp>
        <p:nvSpPr>
          <p:cNvPr id="4" name="Dia számának helye 3"/>
          <p:cNvSpPr>
            <a:spLocks noGrp="1"/>
          </p:cNvSpPr>
          <p:nvPr>
            <p:ph type="sldNum" sz="quarter" idx="5"/>
          </p:nvPr>
        </p:nvSpPr>
        <p:spPr/>
        <p:txBody>
          <a:bodyPr/>
          <a:lstStyle/>
          <a:p>
            <a:fld id="{51204EDD-2F7F-47AF-BFE0-8BC3D91A07A0}" type="slidenum">
              <a:rPr lang="hu-HU" smtClean="0"/>
              <a:t>19</a:t>
            </a:fld>
            <a:endParaRPr lang="hu-HU"/>
          </a:p>
        </p:txBody>
      </p:sp>
    </p:spTree>
    <p:extLst>
      <p:ext uri="{BB962C8B-B14F-4D97-AF65-F5344CB8AC3E}">
        <p14:creationId xmlns:p14="http://schemas.microsoft.com/office/powerpoint/2010/main" val="2646045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Összesen 8 modellt készítettünk a 7 kollekcióhoz. A modellek – ahol szükséges volt – kaptak </a:t>
            </a:r>
            <a:r>
              <a:rPr lang="hu-HU" err="1"/>
              <a:t>CollectionName</a:t>
            </a:r>
            <a:r>
              <a:rPr lang="hu-HU"/>
              <a:t> attribútumot, illetve minden </a:t>
            </a:r>
            <a:r>
              <a:rPr lang="hu-HU" err="1"/>
              <a:t>property</a:t>
            </a:r>
            <a:r>
              <a:rPr lang="hu-HU"/>
              <a:t>-t elláttunk megfelelő adatokkal, mint például, hogy miképp legyenek elnevezve az adatbázisban, így ügyelve, hogy az elnevezési konvencióknak eleget tegyünk mindenhol.</a:t>
            </a:r>
          </a:p>
        </p:txBody>
      </p:sp>
      <p:sp>
        <p:nvSpPr>
          <p:cNvPr id="4" name="Dia számának helye 3"/>
          <p:cNvSpPr>
            <a:spLocks noGrp="1"/>
          </p:cNvSpPr>
          <p:nvPr>
            <p:ph type="sldNum" sz="quarter" idx="5"/>
          </p:nvPr>
        </p:nvSpPr>
        <p:spPr/>
        <p:txBody>
          <a:bodyPr/>
          <a:lstStyle/>
          <a:p>
            <a:fld id="{51204EDD-2F7F-47AF-BFE0-8BC3D91A07A0}" type="slidenum">
              <a:rPr lang="hu-HU" smtClean="0"/>
              <a:t>20</a:t>
            </a:fld>
            <a:endParaRPr lang="hu-HU"/>
          </a:p>
        </p:txBody>
      </p:sp>
    </p:spTree>
    <p:extLst>
      <p:ext uri="{BB962C8B-B14F-4D97-AF65-F5344CB8AC3E}">
        <p14:creationId xmlns:p14="http://schemas.microsoft.com/office/powerpoint/2010/main" val="3677850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8"/>
            <a:r>
              <a:rPr lang="en-US" err="1">
                <a:cs typeface="Calibri" panose="020F0502020204030204"/>
              </a:rPr>
              <a:t>Fogok</a:t>
            </a:r>
            <a:r>
              <a:rPr lang="en-US">
                <a:cs typeface="Calibri" panose="020F0502020204030204"/>
              </a:rPr>
              <a:t> </a:t>
            </a:r>
            <a:r>
              <a:rPr lang="en-US" err="1">
                <a:cs typeface="Calibri" panose="020F0502020204030204"/>
              </a:rPr>
              <a:t>beszélni</a:t>
            </a:r>
            <a:r>
              <a:rPr lang="en-US">
                <a:cs typeface="Calibri" panose="020F0502020204030204"/>
              </a:rPr>
              <a:t> </a:t>
            </a:r>
            <a:r>
              <a:rPr lang="en-US" err="1">
                <a:cs typeface="Calibri" panose="020F0502020204030204"/>
              </a:rPr>
              <a:t>magáról</a:t>
            </a:r>
            <a:r>
              <a:rPr lang="en-US">
                <a:cs typeface="Calibri" panose="020F0502020204030204"/>
              </a:rPr>
              <a:t> </a:t>
            </a:r>
            <a:r>
              <a:rPr lang="en-US" err="1">
                <a:cs typeface="Calibri" panose="020F0502020204030204"/>
              </a:rPr>
              <a:t>az</a:t>
            </a:r>
            <a:r>
              <a:rPr lang="en-US">
                <a:cs typeface="Calibri" panose="020F0502020204030204"/>
              </a:rPr>
              <a:t> </a:t>
            </a:r>
            <a:r>
              <a:rPr lang="en-US" err="1">
                <a:cs typeface="Calibri" panose="020F0502020204030204"/>
              </a:rPr>
              <a:t>alkalmazásról</a:t>
            </a:r>
            <a:r>
              <a:rPr lang="en-US">
                <a:cs typeface="Calibri" panose="020F0502020204030204"/>
              </a:rPr>
              <a:t>, </a:t>
            </a:r>
            <a:r>
              <a:rPr lang="en-US" err="1">
                <a:cs typeface="Calibri" panose="020F0502020204030204"/>
              </a:rPr>
              <a:t>ahol</a:t>
            </a:r>
            <a:r>
              <a:rPr lang="en-US">
                <a:cs typeface="Calibri" panose="020F0502020204030204"/>
              </a:rPr>
              <a:t> </a:t>
            </a:r>
            <a:r>
              <a:rPr lang="en-US" err="1">
                <a:cs typeface="Calibri" panose="020F0502020204030204"/>
              </a:rPr>
              <a:t>ismertetem</a:t>
            </a:r>
            <a:r>
              <a:rPr lang="en-US">
                <a:cs typeface="Calibri" panose="020F0502020204030204"/>
              </a:rPr>
              <a:t> </a:t>
            </a:r>
            <a:r>
              <a:rPr lang="en-US" err="1">
                <a:cs typeface="Calibri" panose="020F0502020204030204"/>
              </a:rPr>
              <a:t>az</a:t>
            </a:r>
            <a:r>
              <a:rPr lang="en-US">
                <a:cs typeface="Calibri" panose="020F0502020204030204"/>
              </a:rPr>
              <a:t> </a:t>
            </a:r>
            <a:r>
              <a:rPr lang="en-US" err="1">
                <a:cs typeface="Calibri" panose="020F0502020204030204"/>
              </a:rPr>
              <a:t>alapötletet</a:t>
            </a:r>
            <a:r>
              <a:rPr lang="hu-HU">
                <a:cs typeface="Calibri" panose="020F0502020204030204"/>
              </a:rPr>
              <a:t>,</a:t>
            </a:r>
            <a:r>
              <a:rPr lang="en-US">
                <a:cs typeface="Calibri" panose="020F0502020204030204"/>
              </a:rPr>
              <a:t> </a:t>
            </a:r>
            <a:r>
              <a:rPr lang="en-US" err="1">
                <a:cs typeface="Calibri" panose="020F0502020204030204"/>
              </a:rPr>
              <a:t>valamint</a:t>
            </a:r>
            <a:r>
              <a:rPr lang="en-US">
                <a:cs typeface="Calibri" panose="020F0502020204030204"/>
              </a:rPr>
              <a:t> a </a:t>
            </a:r>
            <a:r>
              <a:rPr lang="en-US" err="1">
                <a:cs typeface="Calibri" panose="020F0502020204030204"/>
              </a:rPr>
              <a:t>csapat</a:t>
            </a:r>
            <a:r>
              <a:rPr lang="en-US">
                <a:cs typeface="Calibri" panose="020F0502020204030204"/>
              </a:rPr>
              <a:t> </a:t>
            </a:r>
            <a:r>
              <a:rPr lang="en-US" err="1">
                <a:cs typeface="Calibri" panose="020F0502020204030204"/>
              </a:rPr>
              <a:t>tagjait</a:t>
            </a:r>
            <a:r>
              <a:rPr lang="en-US">
                <a:cs typeface="Calibri" panose="020F0502020204030204"/>
              </a:rPr>
              <a:t>. </a:t>
            </a:r>
            <a:r>
              <a:rPr lang="en-US" err="1">
                <a:cs typeface="Calibri" panose="020F0502020204030204"/>
              </a:rPr>
              <a:t>Utána</a:t>
            </a:r>
            <a:r>
              <a:rPr lang="en-US">
                <a:cs typeface="Calibri" panose="020F0502020204030204"/>
              </a:rPr>
              <a:t> a </a:t>
            </a:r>
            <a:r>
              <a:rPr lang="en-US" err="1">
                <a:cs typeface="Calibri" panose="020F0502020204030204"/>
              </a:rPr>
              <a:t>fejlesztést</a:t>
            </a:r>
            <a:r>
              <a:rPr lang="en-US">
                <a:cs typeface="Calibri" panose="020F0502020204030204"/>
              </a:rPr>
              <a:t>, </a:t>
            </a:r>
            <a:r>
              <a:rPr lang="en-US" err="1">
                <a:cs typeface="Calibri" panose="020F0502020204030204"/>
              </a:rPr>
              <a:t>hogy</a:t>
            </a:r>
            <a:r>
              <a:rPr lang="en-US">
                <a:cs typeface="Calibri" panose="020F0502020204030204"/>
              </a:rPr>
              <a:t> </a:t>
            </a:r>
            <a:r>
              <a:rPr lang="en-US" err="1">
                <a:cs typeface="Calibri" panose="020F0502020204030204"/>
              </a:rPr>
              <a:t>milyen</a:t>
            </a:r>
            <a:r>
              <a:rPr lang="en-US">
                <a:cs typeface="Calibri" panose="020F0502020204030204"/>
              </a:rPr>
              <a:t> </a:t>
            </a:r>
            <a:r>
              <a:rPr lang="en-US" err="1">
                <a:cs typeface="Calibri" panose="020F0502020204030204"/>
              </a:rPr>
              <a:t>eszközöket</a:t>
            </a:r>
            <a:r>
              <a:rPr lang="en-US">
                <a:cs typeface="Calibri" panose="020F0502020204030204"/>
              </a:rPr>
              <a:t> </a:t>
            </a:r>
            <a:r>
              <a:rPr lang="en-US" err="1">
                <a:cs typeface="Calibri" panose="020F0502020204030204"/>
              </a:rPr>
              <a:t>és</a:t>
            </a:r>
            <a:r>
              <a:rPr lang="en-US">
                <a:cs typeface="Calibri" panose="020F0502020204030204"/>
              </a:rPr>
              <a:t> </a:t>
            </a:r>
            <a:r>
              <a:rPr lang="en-US" err="1">
                <a:cs typeface="Calibri" panose="020F0502020204030204"/>
              </a:rPr>
              <a:t>technológiákat</a:t>
            </a:r>
            <a:r>
              <a:rPr lang="en-US">
                <a:cs typeface="Calibri" panose="020F0502020204030204"/>
              </a:rPr>
              <a:t> </a:t>
            </a:r>
            <a:r>
              <a:rPr lang="en-US" err="1">
                <a:cs typeface="Calibri" panose="020F0502020204030204"/>
              </a:rPr>
              <a:t>használtunk</a:t>
            </a:r>
            <a:r>
              <a:rPr lang="en-US">
                <a:cs typeface="Calibri" panose="020F0502020204030204"/>
              </a:rPr>
              <a:t> </a:t>
            </a:r>
            <a:r>
              <a:rPr lang="en-US" err="1">
                <a:cs typeface="Calibri" panose="020F0502020204030204"/>
              </a:rPr>
              <a:t>ennek</a:t>
            </a:r>
            <a:r>
              <a:rPr lang="en-US">
                <a:cs typeface="Calibri" panose="020F0502020204030204"/>
              </a:rPr>
              <a:t> </a:t>
            </a:r>
            <a:r>
              <a:rPr lang="en-US" err="1">
                <a:cs typeface="Calibri" panose="020F0502020204030204"/>
              </a:rPr>
              <a:t>megvalósítására</a:t>
            </a:r>
            <a:r>
              <a:rPr lang="en-US">
                <a:cs typeface="Calibri" panose="020F0502020204030204"/>
              </a:rPr>
              <a:t>. </a:t>
            </a:r>
            <a:r>
              <a:rPr lang="en-US" err="1">
                <a:cs typeface="Calibri" panose="020F0502020204030204"/>
              </a:rPr>
              <a:t>Majd</a:t>
            </a:r>
            <a:r>
              <a:rPr lang="en-US">
                <a:cs typeface="Calibri" panose="020F0502020204030204"/>
              </a:rPr>
              <a:t> </a:t>
            </a:r>
            <a:r>
              <a:rPr lang="en-US" err="1">
                <a:cs typeface="Calibri" panose="020F0502020204030204"/>
              </a:rPr>
              <a:t>az</a:t>
            </a:r>
            <a:r>
              <a:rPr lang="en-US">
                <a:cs typeface="Calibri" panose="020F0502020204030204"/>
              </a:rPr>
              <a:t> </a:t>
            </a:r>
            <a:r>
              <a:rPr lang="en-US" err="1">
                <a:cs typeface="Calibri" panose="020F0502020204030204"/>
              </a:rPr>
              <a:t>applikációról</a:t>
            </a:r>
            <a:r>
              <a:rPr lang="en-US">
                <a:cs typeface="Calibri" panose="020F0502020204030204"/>
              </a:rPr>
              <a:t>, </a:t>
            </a:r>
            <a:r>
              <a:rPr lang="en-US" err="1">
                <a:cs typeface="Calibri" panose="020F0502020204030204"/>
              </a:rPr>
              <a:t>annak</a:t>
            </a:r>
            <a:r>
              <a:rPr lang="en-US">
                <a:cs typeface="Calibri" panose="020F0502020204030204"/>
              </a:rPr>
              <a:t> </a:t>
            </a:r>
            <a:r>
              <a:rPr lang="en-US" err="1">
                <a:cs typeface="Calibri" panose="020F0502020204030204"/>
              </a:rPr>
              <a:t>felépítéséről</a:t>
            </a:r>
            <a:r>
              <a:rPr lang="en-US">
                <a:cs typeface="Calibri" panose="020F0502020204030204"/>
              </a:rPr>
              <a:t> mind </a:t>
            </a:r>
            <a:r>
              <a:rPr lang="en-US" err="1">
                <a:cs typeface="Calibri" panose="020F0502020204030204"/>
              </a:rPr>
              <a:t>számítógépen</a:t>
            </a:r>
            <a:r>
              <a:rPr lang="en-US">
                <a:cs typeface="Calibri" panose="020F0502020204030204"/>
              </a:rPr>
              <a:t>, mind </a:t>
            </a:r>
            <a:r>
              <a:rPr lang="en-US" err="1">
                <a:cs typeface="Calibri" panose="020F0502020204030204"/>
              </a:rPr>
              <a:t>telefonon</a:t>
            </a:r>
            <a:r>
              <a:rPr lang="en-US">
                <a:cs typeface="Calibri" panose="020F0502020204030204"/>
              </a:rPr>
              <a:t>. </a:t>
            </a:r>
            <a:r>
              <a:rPr lang="en-US" err="1">
                <a:cs typeface="Calibri" panose="020F0502020204030204"/>
              </a:rPr>
              <a:t>Végül</a:t>
            </a:r>
            <a:r>
              <a:rPr lang="en-US">
                <a:cs typeface="Calibri" panose="020F0502020204030204"/>
              </a:rPr>
              <a:t> </a:t>
            </a:r>
            <a:r>
              <a:rPr lang="en-US" err="1">
                <a:cs typeface="Calibri" panose="020F0502020204030204"/>
              </a:rPr>
              <a:t>betekintünk</a:t>
            </a:r>
            <a:r>
              <a:rPr lang="en-US">
                <a:cs typeface="Calibri" panose="020F0502020204030204"/>
              </a:rPr>
              <a:t> a </a:t>
            </a:r>
            <a:r>
              <a:rPr lang="en-US" err="1">
                <a:cs typeface="Calibri" panose="020F0502020204030204"/>
              </a:rPr>
              <a:t>projekt</a:t>
            </a:r>
            <a:r>
              <a:rPr lang="en-US">
                <a:cs typeface="Calibri"/>
              </a:rPr>
              <a:t> </a:t>
            </a:r>
            <a:r>
              <a:rPr lang="en-US" err="1">
                <a:cs typeface="Calibri"/>
              </a:rPr>
              <a:t>lehetséges</a:t>
            </a:r>
            <a:r>
              <a:rPr lang="en-US">
                <a:cs typeface="Calibri"/>
              </a:rPr>
              <a:t> </a:t>
            </a:r>
            <a:r>
              <a:rPr lang="en-US" err="1">
                <a:cs typeface="Calibri"/>
              </a:rPr>
              <a:t>jövőjébe</a:t>
            </a:r>
            <a:r>
              <a:rPr lang="en-US">
                <a:cs typeface="Calibri"/>
              </a:rPr>
              <a:t>.</a:t>
            </a:r>
          </a:p>
        </p:txBody>
      </p:sp>
      <p:sp>
        <p:nvSpPr>
          <p:cNvPr id="4" name="Slide Number Placeholder 3"/>
          <p:cNvSpPr>
            <a:spLocks noGrp="1"/>
          </p:cNvSpPr>
          <p:nvPr>
            <p:ph type="sldNum" sz="quarter" idx="5"/>
          </p:nvPr>
        </p:nvSpPr>
        <p:spPr/>
        <p:txBody>
          <a:bodyPr/>
          <a:lstStyle/>
          <a:p>
            <a:fld id="{51204EDD-2F7F-47AF-BFE0-8BC3D91A07A0}" type="slidenum">
              <a:rPr lang="hu-HU" smtClean="0"/>
              <a:t>2</a:t>
            </a:fld>
            <a:endParaRPr lang="hu-HU"/>
          </a:p>
        </p:txBody>
      </p:sp>
    </p:spTree>
    <p:extLst>
      <p:ext uri="{BB962C8B-B14F-4D97-AF65-F5344CB8AC3E}">
        <p14:creationId xmlns:p14="http://schemas.microsoft.com/office/powerpoint/2010/main" val="40035912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Minden kollekciónak készítettünk egy-egy </a:t>
            </a:r>
            <a:r>
              <a:rPr lang="hu-HU" err="1"/>
              <a:t>repository</a:t>
            </a:r>
            <a:r>
              <a:rPr lang="hu-HU"/>
              <a:t>-t is, amik alapvetően a CRUD műveleteket látták el. Itt történik az adatok ellenőrzése is, hogy ne kerüljön semmilyen mezőhöz olyan adat, ami nem várt működéshez vezetne. Ilyen esetekben hibákat dobunk, többek között egyéniket, hogy egyértelmű legyen az ok. Csináltunk egy generikus szülő osztályt is, hogy azokat a metódusokat, amik mindenhol jól jönnek ne kelljen mindenhol újra megírni.</a:t>
            </a:r>
          </a:p>
        </p:txBody>
      </p:sp>
      <p:sp>
        <p:nvSpPr>
          <p:cNvPr id="4" name="Dia számának helye 3"/>
          <p:cNvSpPr>
            <a:spLocks noGrp="1"/>
          </p:cNvSpPr>
          <p:nvPr>
            <p:ph type="sldNum" sz="quarter" idx="5"/>
          </p:nvPr>
        </p:nvSpPr>
        <p:spPr/>
        <p:txBody>
          <a:bodyPr/>
          <a:lstStyle/>
          <a:p>
            <a:fld id="{51204EDD-2F7F-47AF-BFE0-8BC3D91A07A0}" type="slidenum">
              <a:rPr lang="hu-HU" smtClean="0"/>
              <a:t>21</a:t>
            </a:fld>
            <a:endParaRPr lang="hu-HU"/>
          </a:p>
        </p:txBody>
      </p:sp>
    </p:spTree>
    <p:extLst>
      <p:ext uri="{BB962C8B-B14F-4D97-AF65-F5344CB8AC3E}">
        <p14:creationId xmlns:p14="http://schemas.microsoft.com/office/powerpoint/2010/main" val="1027074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A </a:t>
            </a:r>
            <a:r>
              <a:rPr lang="hu-HU" err="1"/>
              <a:t>controllerek</a:t>
            </a:r>
            <a:r>
              <a:rPr lang="hu-HU"/>
              <a:t> biztosítják a kommunikációt a backend és a frontend között, aminek a dokumentálása kritikus, hogy megfelelő legyen. Ennek érdekében egy Postman kollekciót hoztunk létre. Itt az egyes </a:t>
            </a:r>
            <a:r>
              <a:rPr lang="hu-HU" err="1"/>
              <a:t>controllerek</a:t>
            </a:r>
            <a:r>
              <a:rPr lang="hu-HU"/>
              <a:t> külön mappát kaptak, amiken belül pedig az egyes </a:t>
            </a:r>
            <a:r>
              <a:rPr lang="hu-HU" err="1"/>
              <a:t>Request</a:t>
            </a:r>
            <a:r>
              <a:rPr lang="hu-HU"/>
              <a:t>-ek vannak felsorolva. Mindegyik ki van töltve egy-egy üres kéréssel és leírással, amikből látszik, hogy milyen paramétereket vagy mezőket vár az </a:t>
            </a:r>
            <a:r>
              <a:rPr lang="hu-HU" err="1"/>
              <a:t>endpoint</a:t>
            </a:r>
            <a:r>
              <a:rPr lang="hu-HU"/>
              <a:t>. Továbbá minden egyes kéréshez legalább egy, de inkább több példát is tettünk, ahol a futtatás előtt is látszik, hogy milyen válasz érkezne rá.</a:t>
            </a:r>
          </a:p>
          <a:p>
            <a:endParaRPr lang="hu-HU"/>
          </a:p>
          <a:p>
            <a:r>
              <a:rPr lang="hu-HU"/>
              <a:t>A </a:t>
            </a:r>
            <a:r>
              <a:rPr lang="hu-HU" err="1"/>
              <a:t>controllerekben</a:t>
            </a:r>
            <a:r>
              <a:rPr lang="hu-HU"/>
              <a:t> van </a:t>
            </a:r>
            <a:r>
              <a:rPr lang="hu-HU" err="1"/>
              <a:t>autentikáció</a:t>
            </a:r>
            <a:r>
              <a:rPr lang="hu-HU"/>
              <a:t> és </a:t>
            </a:r>
            <a:r>
              <a:rPr lang="hu-HU" err="1"/>
              <a:t>autorizáció</a:t>
            </a:r>
            <a:r>
              <a:rPr lang="hu-HU"/>
              <a:t>, hogy kezelhessük a jogokat.</a:t>
            </a:r>
          </a:p>
        </p:txBody>
      </p:sp>
      <p:sp>
        <p:nvSpPr>
          <p:cNvPr id="4" name="Dia számának helye 3"/>
          <p:cNvSpPr>
            <a:spLocks noGrp="1"/>
          </p:cNvSpPr>
          <p:nvPr>
            <p:ph type="sldNum" sz="quarter" idx="5"/>
          </p:nvPr>
        </p:nvSpPr>
        <p:spPr/>
        <p:txBody>
          <a:bodyPr/>
          <a:lstStyle/>
          <a:p>
            <a:fld id="{51204EDD-2F7F-47AF-BFE0-8BC3D91A07A0}" type="slidenum">
              <a:rPr lang="hu-HU" smtClean="0"/>
              <a:t>22</a:t>
            </a:fld>
            <a:endParaRPr lang="hu-HU"/>
          </a:p>
        </p:txBody>
      </p:sp>
    </p:spTree>
    <p:extLst>
      <p:ext uri="{BB962C8B-B14F-4D97-AF65-F5344CB8AC3E}">
        <p14:creationId xmlns:p14="http://schemas.microsoft.com/office/powerpoint/2010/main" val="26328397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Végül a backend kapcsán megemlíteném a teszteket is. Több mint 60 különböző unit tesztet készítettünk a </a:t>
            </a:r>
            <a:r>
              <a:rPr lang="hu-HU" err="1"/>
              <a:t>repositorykra</a:t>
            </a:r>
            <a:r>
              <a:rPr lang="hu-HU"/>
              <a:t> és a </a:t>
            </a:r>
            <a:r>
              <a:rPr lang="hu-HU" err="1"/>
              <a:t>controllerekre</a:t>
            </a:r>
            <a:r>
              <a:rPr lang="hu-HU"/>
              <a:t> együttesen, közben ügyelve arra, hogy beszédes neveket adjuk mindegyiknek.</a:t>
            </a:r>
          </a:p>
        </p:txBody>
      </p:sp>
      <p:sp>
        <p:nvSpPr>
          <p:cNvPr id="4" name="Dia számának helye 3"/>
          <p:cNvSpPr>
            <a:spLocks noGrp="1"/>
          </p:cNvSpPr>
          <p:nvPr>
            <p:ph type="sldNum" sz="quarter" idx="5"/>
          </p:nvPr>
        </p:nvSpPr>
        <p:spPr/>
        <p:txBody>
          <a:bodyPr/>
          <a:lstStyle/>
          <a:p>
            <a:fld id="{51204EDD-2F7F-47AF-BFE0-8BC3D91A07A0}" type="slidenum">
              <a:rPr lang="hu-HU" smtClean="0"/>
              <a:t>23</a:t>
            </a:fld>
            <a:endParaRPr lang="hu-HU"/>
          </a:p>
        </p:txBody>
      </p:sp>
    </p:spTree>
    <p:extLst>
      <p:ext uri="{BB962C8B-B14F-4D97-AF65-F5344CB8AC3E}">
        <p14:creationId xmlns:p14="http://schemas.microsoft.com/office/powerpoint/2010/main" val="35636161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És most térjünk át a frontendre. Korábban megemlítettem a </a:t>
            </a:r>
            <a:r>
              <a:rPr lang="hu-HU" err="1"/>
              <a:t>Localer</a:t>
            </a:r>
            <a:r>
              <a:rPr lang="hu-HU"/>
              <a:t>-t, de nem fejtettem ki, hogy mi az. Ez nem más mint egy felület, ahol az önkéntes felhasználók fordítással járulhatnak hozzá a projekthez, valamint egyben a moderátoroknak nyújt lehetőséget kezelni a beérkező recepteket, az új felhasználókat, a partnereket és a reklámokat. A </a:t>
            </a:r>
            <a:r>
              <a:rPr lang="hu-HU" err="1"/>
              <a:t>Localer</a:t>
            </a:r>
            <a:r>
              <a:rPr lang="hu-HU"/>
              <a:t> elérhető számítógépen és telefonon egyaránt a böngészőből, a </a:t>
            </a:r>
            <a:r>
              <a:rPr lang="hu-HU" err="1"/>
              <a:t>gump.live</a:t>
            </a:r>
            <a:r>
              <a:rPr lang="hu-HU"/>
              <a:t> </a:t>
            </a:r>
            <a:r>
              <a:rPr lang="hu-HU" err="1"/>
              <a:t>domainen</a:t>
            </a:r>
            <a:r>
              <a:rPr lang="hu-HU"/>
              <a:t>.</a:t>
            </a:r>
          </a:p>
          <a:p>
            <a:endParaRPr lang="hu-HU"/>
          </a:p>
          <a:p>
            <a:r>
              <a:rPr lang="hu-HU"/>
              <a:t>A frontend nagyobb részét viszont maga a mobilos applikáció teszi ki, amit </a:t>
            </a:r>
            <a:r>
              <a:rPr lang="hu-HU" err="1"/>
              <a:t>Capacitorral</a:t>
            </a:r>
            <a:r>
              <a:rPr lang="hu-HU"/>
              <a:t> </a:t>
            </a:r>
            <a:r>
              <a:rPr lang="hu-HU" err="1"/>
              <a:t>buildelünk</a:t>
            </a:r>
            <a:r>
              <a:rPr lang="hu-HU"/>
              <a:t>. Itt történik az igazi csoda, a felhasználók ennek a felületével fognak megbarátkozni.</a:t>
            </a:r>
          </a:p>
        </p:txBody>
      </p:sp>
      <p:sp>
        <p:nvSpPr>
          <p:cNvPr id="4" name="Dia számának helye 3"/>
          <p:cNvSpPr>
            <a:spLocks noGrp="1"/>
          </p:cNvSpPr>
          <p:nvPr>
            <p:ph type="sldNum" sz="quarter" idx="5"/>
          </p:nvPr>
        </p:nvSpPr>
        <p:spPr/>
        <p:txBody>
          <a:bodyPr/>
          <a:lstStyle/>
          <a:p>
            <a:fld id="{51204EDD-2F7F-47AF-BFE0-8BC3D91A07A0}" type="slidenum">
              <a:rPr lang="hu-HU" smtClean="0"/>
              <a:t>24</a:t>
            </a:fld>
            <a:endParaRPr lang="hu-HU"/>
          </a:p>
        </p:txBody>
      </p:sp>
    </p:spTree>
    <p:extLst>
      <p:ext uri="{BB962C8B-B14F-4D97-AF65-F5344CB8AC3E}">
        <p14:creationId xmlns:p14="http://schemas.microsoft.com/office/powerpoint/2010/main" val="30235552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Láthattuk, hogy két teljesen különálló felületet ölel magába nálunk a frontend kifejezés. Nem csak működésben, de használt technológiákban is van különbség. A </a:t>
            </a:r>
            <a:r>
              <a:rPr lang="hu-HU" err="1"/>
              <a:t>Localer</a:t>
            </a:r>
            <a:r>
              <a:rPr lang="hu-HU"/>
              <a:t>-t </a:t>
            </a:r>
            <a:r>
              <a:rPr lang="hu-HU" err="1"/>
              <a:t>Vue-val</a:t>
            </a:r>
            <a:r>
              <a:rPr lang="hu-HU"/>
              <a:t>, illetve </a:t>
            </a:r>
            <a:r>
              <a:rPr lang="hu-HU" err="1"/>
              <a:t>WindiCSS</a:t>
            </a:r>
            <a:r>
              <a:rPr lang="hu-HU"/>
              <a:t>-el készítettük, míg a </a:t>
            </a:r>
            <a:r>
              <a:rPr lang="hu-HU" err="1"/>
              <a:t>Gump</a:t>
            </a:r>
            <a:r>
              <a:rPr lang="hu-HU"/>
              <a:t> App-ot </a:t>
            </a:r>
            <a:r>
              <a:rPr lang="hu-HU" err="1"/>
              <a:t>Nuxt-tal</a:t>
            </a:r>
            <a:r>
              <a:rPr lang="hu-HU"/>
              <a:t> és </a:t>
            </a:r>
            <a:r>
              <a:rPr lang="hu-HU" err="1"/>
              <a:t>UnoCSS-sel</a:t>
            </a:r>
            <a:r>
              <a:rPr lang="hu-HU"/>
              <a:t>, majd </a:t>
            </a:r>
            <a:r>
              <a:rPr lang="hu-HU" err="1"/>
              <a:t>Capacitorral</a:t>
            </a:r>
            <a:r>
              <a:rPr lang="hu-HU"/>
              <a:t> </a:t>
            </a:r>
            <a:r>
              <a:rPr lang="hu-HU" err="1"/>
              <a:t>buildeltük</a:t>
            </a:r>
            <a:r>
              <a:rPr lang="hu-HU"/>
              <a:t>.</a:t>
            </a:r>
          </a:p>
        </p:txBody>
      </p:sp>
      <p:sp>
        <p:nvSpPr>
          <p:cNvPr id="4" name="Dia számának helye 3"/>
          <p:cNvSpPr>
            <a:spLocks noGrp="1"/>
          </p:cNvSpPr>
          <p:nvPr>
            <p:ph type="sldNum" sz="quarter" idx="5"/>
          </p:nvPr>
        </p:nvSpPr>
        <p:spPr/>
        <p:txBody>
          <a:bodyPr/>
          <a:lstStyle/>
          <a:p>
            <a:fld id="{51204EDD-2F7F-47AF-BFE0-8BC3D91A07A0}" type="slidenum">
              <a:rPr lang="hu-HU" smtClean="0"/>
              <a:t>25</a:t>
            </a:fld>
            <a:endParaRPr lang="hu-HU"/>
          </a:p>
        </p:txBody>
      </p:sp>
    </p:spTree>
    <p:extLst>
      <p:ext uri="{BB962C8B-B14F-4D97-AF65-F5344CB8AC3E}">
        <p14:creationId xmlns:p14="http://schemas.microsoft.com/office/powerpoint/2010/main" val="12575918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Még egy gyors ábrával megmutatom a </a:t>
            </a:r>
            <a:r>
              <a:rPr lang="hu-HU" err="1"/>
              <a:t>Localer</a:t>
            </a:r>
            <a:r>
              <a:rPr lang="hu-HU"/>
              <a:t> működését, utána nagyobb hangsúlyt kap a telefonos applikáció. A használatához </a:t>
            </a:r>
            <a:r>
              <a:rPr lang="hu-HU" err="1"/>
              <a:t>OAuth-szal</a:t>
            </a:r>
            <a:r>
              <a:rPr lang="hu-HU"/>
              <a:t> össze kell kapcsolni a felületet a fordító GitHub fiókjával. A legfrissebb fordításokat azonnal lekérdezi a </a:t>
            </a:r>
            <a:r>
              <a:rPr lang="hu-HU" err="1"/>
              <a:t>Repository-ból</a:t>
            </a:r>
            <a:r>
              <a:rPr lang="hu-HU"/>
              <a:t>. Amikor a Mentés gombra kattintunk, akkor az app készít egy </a:t>
            </a:r>
            <a:r>
              <a:rPr lang="hu-HU" err="1"/>
              <a:t>branchet</a:t>
            </a:r>
            <a:r>
              <a:rPr lang="hu-HU"/>
              <a:t>, ahova egy </a:t>
            </a:r>
            <a:r>
              <a:rPr lang="hu-HU" err="1"/>
              <a:t>commitban</a:t>
            </a:r>
            <a:r>
              <a:rPr lang="hu-HU"/>
              <a:t> </a:t>
            </a:r>
            <a:r>
              <a:rPr lang="hu-HU" err="1"/>
              <a:t>pusholja</a:t>
            </a:r>
            <a:r>
              <a:rPr lang="hu-HU"/>
              <a:t> a módosításokat, valamint nyit egy új </a:t>
            </a:r>
            <a:r>
              <a:rPr lang="hu-HU" err="1"/>
              <a:t>pull</a:t>
            </a:r>
            <a:r>
              <a:rPr lang="hu-HU"/>
              <a:t> </a:t>
            </a:r>
            <a:r>
              <a:rPr lang="hu-HU" err="1"/>
              <a:t>requestet</a:t>
            </a:r>
            <a:r>
              <a:rPr lang="hu-HU"/>
              <a:t>. A mi jóváhagyásunkkal kerül csak be a forráskódba, aminek a </a:t>
            </a:r>
            <a:r>
              <a:rPr lang="hu-HU" err="1"/>
              <a:t>buildelésével</a:t>
            </a:r>
            <a:r>
              <a:rPr lang="hu-HU"/>
              <a:t> kerül be a végleges app-</a:t>
            </a:r>
            <a:r>
              <a:rPr lang="hu-HU" err="1"/>
              <a:t>ba</a:t>
            </a:r>
            <a:r>
              <a:rPr lang="hu-HU"/>
              <a:t>.</a:t>
            </a:r>
          </a:p>
        </p:txBody>
      </p:sp>
      <p:sp>
        <p:nvSpPr>
          <p:cNvPr id="4" name="Dia számának helye 3"/>
          <p:cNvSpPr>
            <a:spLocks noGrp="1"/>
          </p:cNvSpPr>
          <p:nvPr>
            <p:ph type="sldNum" sz="quarter" idx="5"/>
          </p:nvPr>
        </p:nvSpPr>
        <p:spPr/>
        <p:txBody>
          <a:bodyPr/>
          <a:lstStyle/>
          <a:p>
            <a:fld id="{51204EDD-2F7F-47AF-BFE0-8BC3D91A07A0}" type="slidenum">
              <a:rPr lang="hu-HU" smtClean="0"/>
              <a:t>26</a:t>
            </a:fld>
            <a:endParaRPr lang="hu-HU"/>
          </a:p>
        </p:txBody>
      </p:sp>
    </p:spTree>
    <p:extLst>
      <p:ext uri="{BB962C8B-B14F-4D97-AF65-F5344CB8AC3E}">
        <p14:creationId xmlns:p14="http://schemas.microsoft.com/office/powerpoint/2010/main" val="28857652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Miért használtunk inkább </a:t>
            </a:r>
            <a:r>
              <a:rPr lang="hu-HU" err="1"/>
              <a:t>Nuxt</a:t>
            </a:r>
            <a:r>
              <a:rPr lang="hu-HU"/>
              <a:t>-ot az apphoz? Mert egy tisztább </a:t>
            </a:r>
            <a:r>
              <a:rPr lang="hu-HU" err="1"/>
              <a:t>Vue</a:t>
            </a:r>
            <a:r>
              <a:rPr lang="hu-HU"/>
              <a:t> élményt nyújtott, hasznos eszközökkel, mint például, hogy nem volt szükség importokkal </a:t>
            </a:r>
            <a:r>
              <a:rPr lang="hu-HU" err="1"/>
              <a:t>telepakolni</a:t>
            </a:r>
            <a:r>
              <a:rPr lang="hu-HU"/>
              <a:t> a fájljaink tetejét, automatikusan generált </a:t>
            </a:r>
            <a:r>
              <a:rPr lang="hu-HU" err="1"/>
              <a:t>route-okat</a:t>
            </a:r>
            <a:r>
              <a:rPr lang="hu-HU"/>
              <a:t> az oldalakból és egységes </a:t>
            </a:r>
            <a:r>
              <a:rPr lang="hu-HU" err="1"/>
              <a:t>config</a:t>
            </a:r>
            <a:r>
              <a:rPr lang="hu-HU"/>
              <a:t> fájlt nyújtott.</a:t>
            </a:r>
          </a:p>
        </p:txBody>
      </p:sp>
      <p:sp>
        <p:nvSpPr>
          <p:cNvPr id="4" name="Dia számának helye 3"/>
          <p:cNvSpPr>
            <a:spLocks noGrp="1"/>
          </p:cNvSpPr>
          <p:nvPr>
            <p:ph type="sldNum" sz="quarter" idx="5"/>
          </p:nvPr>
        </p:nvSpPr>
        <p:spPr/>
        <p:txBody>
          <a:bodyPr/>
          <a:lstStyle/>
          <a:p>
            <a:fld id="{51204EDD-2F7F-47AF-BFE0-8BC3D91A07A0}" type="slidenum">
              <a:rPr lang="hu-HU" smtClean="0"/>
              <a:t>27</a:t>
            </a:fld>
            <a:endParaRPr lang="hu-HU"/>
          </a:p>
        </p:txBody>
      </p:sp>
    </p:spTree>
    <p:extLst>
      <p:ext uri="{BB962C8B-B14F-4D97-AF65-F5344CB8AC3E}">
        <p14:creationId xmlns:p14="http://schemas.microsoft.com/office/powerpoint/2010/main" val="34178875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51204EDD-2F7F-47AF-BFE0-8BC3D91A07A0}" type="slidenum">
              <a:rPr lang="hu-HU" smtClean="0"/>
              <a:t>28</a:t>
            </a:fld>
            <a:endParaRPr lang="hu-HU"/>
          </a:p>
        </p:txBody>
      </p:sp>
    </p:spTree>
    <p:extLst>
      <p:ext uri="{BB962C8B-B14F-4D97-AF65-F5344CB8AC3E}">
        <p14:creationId xmlns:p14="http://schemas.microsoft.com/office/powerpoint/2010/main" val="1344143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Most pedig az applikáció felületéről és működéséről mutatok pár diát.</a:t>
            </a:r>
          </a:p>
        </p:txBody>
      </p:sp>
      <p:sp>
        <p:nvSpPr>
          <p:cNvPr id="4" name="Dia számának helye 3"/>
          <p:cNvSpPr>
            <a:spLocks noGrp="1"/>
          </p:cNvSpPr>
          <p:nvPr>
            <p:ph type="sldNum" sz="quarter" idx="5"/>
          </p:nvPr>
        </p:nvSpPr>
        <p:spPr/>
        <p:txBody>
          <a:bodyPr/>
          <a:lstStyle/>
          <a:p>
            <a:fld id="{51204EDD-2F7F-47AF-BFE0-8BC3D91A07A0}" type="slidenum">
              <a:rPr lang="hu-HU" smtClean="0"/>
              <a:t>31</a:t>
            </a:fld>
            <a:endParaRPr lang="hu-HU"/>
          </a:p>
        </p:txBody>
      </p:sp>
    </p:spTree>
    <p:extLst>
      <p:ext uri="{BB962C8B-B14F-4D97-AF65-F5344CB8AC3E}">
        <p14:creationId xmlns:p14="http://schemas.microsoft.com/office/powerpoint/2010/main" val="29242920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A mobilapp elindításakor ez első, amit látunk az ez: *rámutat az első képre*</a:t>
            </a:r>
          </a:p>
          <a:p>
            <a:r>
              <a:rPr lang="hu-HU"/>
              <a:t>Itt lehetőség van bejelentkezni vagy regisztrálni, aminek a felülete így néz ki: *rámutat a második képre*</a:t>
            </a:r>
          </a:p>
          <a:p>
            <a:r>
              <a:rPr lang="hu-HU"/>
              <a:t>A főoldalon egyből recepteket látunk. Az éppen </a:t>
            </a:r>
            <a:r>
              <a:rPr lang="hu-HU" err="1"/>
              <a:t>felkapottakat</a:t>
            </a:r>
            <a:r>
              <a:rPr lang="hu-HU"/>
              <a:t>, de a jobb felső sarokban lehetőségünk van a szűrést átállítani, hogy a legújabbakat, vagy a valaha feltöltött legjobb recepteket lássuk.</a:t>
            </a:r>
          </a:p>
          <a:p>
            <a:r>
              <a:rPr lang="hu-HU"/>
              <a:t>Egy recept megnyitásakor 3 </a:t>
            </a:r>
            <a:r>
              <a:rPr lang="hu-HU" err="1"/>
              <a:t>tabon</a:t>
            </a:r>
            <a:r>
              <a:rPr lang="hu-HU"/>
              <a:t> láthatjuk az Infókat, a Hozzávalókat és az elkészítéshez szükséges lépéseket.</a:t>
            </a:r>
          </a:p>
        </p:txBody>
      </p:sp>
      <p:sp>
        <p:nvSpPr>
          <p:cNvPr id="4" name="Dia számának helye 3"/>
          <p:cNvSpPr>
            <a:spLocks noGrp="1"/>
          </p:cNvSpPr>
          <p:nvPr>
            <p:ph type="sldNum" sz="quarter" idx="5"/>
          </p:nvPr>
        </p:nvSpPr>
        <p:spPr/>
        <p:txBody>
          <a:bodyPr/>
          <a:lstStyle/>
          <a:p>
            <a:fld id="{51204EDD-2F7F-47AF-BFE0-8BC3D91A07A0}" type="slidenum">
              <a:rPr lang="hu-HU" smtClean="0"/>
              <a:t>32</a:t>
            </a:fld>
            <a:endParaRPr lang="hu-HU"/>
          </a:p>
        </p:txBody>
      </p:sp>
    </p:spTree>
    <p:extLst>
      <p:ext uri="{BB962C8B-B14F-4D97-AF65-F5344CB8AC3E}">
        <p14:creationId xmlns:p14="http://schemas.microsoft.com/office/powerpoint/2010/main" val="2525529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8"/>
            <a:r>
              <a:rPr lang="en-US" err="1">
                <a:ea typeface="Calibri"/>
                <a:cs typeface="Calibri"/>
              </a:rPr>
              <a:t>Következzék</a:t>
            </a:r>
            <a:r>
              <a:rPr lang="en-US">
                <a:ea typeface="Calibri"/>
                <a:cs typeface="Calibri"/>
              </a:rPr>
              <a:t> a bevezetés.</a:t>
            </a:r>
          </a:p>
        </p:txBody>
      </p:sp>
      <p:sp>
        <p:nvSpPr>
          <p:cNvPr id="4" name="Slide Number Placeholder 3"/>
          <p:cNvSpPr>
            <a:spLocks noGrp="1"/>
          </p:cNvSpPr>
          <p:nvPr>
            <p:ph type="sldNum" sz="quarter" idx="5"/>
          </p:nvPr>
        </p:nvSpPr>
        <p:spPr/>
        <p:txBody>
          <a:bodyPr/>
          <a:lstStyle/>
          <a:p>
            <a:fld id="{51204EDD-2F7F-47AF-BFE0-8BC3D91A07A0}" type="slidenum">
              <a:rPr lang="hu-HU" smtClean="0"/>
              <a:t>3</a:t>
            </a:fld>
            <a:endParaRPr lang="hu-HU"/>
          </a:p>
        </p:txBody>
      </p:sp>
    </p:spTree>
    <p:extLst>
      <p:ext uri="{BB962C8B-B14F-4D97-AF65-F5344CB8AC3E}">
        <p14:creationId xmlns:p14="http://schemas.microsoft.com/office/powerpoint/2010/main" val="9516311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Itt az első képen a lépéssor látható a készítés közben. A receptek menüponton külön vannak szedve a sajátok, a kedveltek, illetve az elmentettek.</a:t>
            </a:r>
          </a:p>
          <a:p>
            <a:r>
              <a:rPr lang="hu-HU"/>
              <a:t>Még egy utolsó példának megmutatom a profil nézetet, ahol pár statisztikát és jelvényeket lehet megtekinteni.</a:t>
            </a:r>
          </a:p>
        </p:txBody>
      </p:sp>
      <p:sp>
        <p:nvSpPr>
          <p:cNvPr id="4" name="Dia számának helye 3"/>
          <p:cNvSpPr>
            <a:spLocks noGrp="1"/>
          </p:cNvSpPr>
          <p:nvPr>
            <p:ph type="sldNum" sz="quarter" idx="5"/>
          </p:nvPr>
        </p:nvSpPr>
        <p:spPr/>
        <p:txBody>
          <a:bodyPr/>
          <a:lstStyle/>
          <a:p>
            <a:fld id="{51204EDD-2F7F-47AF-BFE0-8BC3D91A07A0}" type="slidenum">
              <a:rPr lang="hu-HU" smtClean="0"/>
              <a:t>33</a:t>
            </a:fld>
            <a:endParaRPr lang="hu-HU"/>
          </a:p>
        </p:txBody>
      </p:sp>
    </p:spTree>
    <p:extLst>
      <p:ext uri="{BB962C8B-B14F-4D97-AF65-F5344CB8AC3E}">
        <p14:creationId xmlns:p14="http://schemas.microsoft.com/office/powerpoint/2010/main" val="18429675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A </a:t>
            </a:r>
            <a:r>
              <a:rPr lang="hu-HU" err="1"/>
              <a:t>Localer</a:t>
            </a:r>
            <a:r>
              <a:rPr lang="hu-HU"/>
              <a:t> fordításra szolgáló felületéről láthatunk most egy képet. Bal oldalt van a különböző szövegek listája, középen pedig a különböző nyelvek változatai. A módosításokat automatikusan észleli az oldal, de csak a </a:t>
            </a:r>
            <a:r>
              <a:rPr lang="hu-HU" err="1"/>
              <a:t>Save</a:t>
            </a:r>
            <a:r>
              <a:rPr lang="hu-HU"/>
              <a:t> gombra kattintva véglegesíti azokat.</a:t>
            </a:r>
          </a:p>
        </p:txBody>
      </p:sp>
      <p:sp>
        <p:nvSpPr>
          <p:cNvPr id="4" name="Dia számának helye 3"/>
          <p:cNvSpPr>
            <a:spLocks noGrp="1"/>
          </p:cNvSpPr>
          <p:nvPr>
            <p:ph type="sldNum" sz="quarter" idx="5"/>
          </p:nvPr>
        </p:nvSpPr>
        <p:spPr/>
        <p:txBody>
          <a:bodyPr/>
          <a:lstStyle/>
          <a:p>
            <a:fld id="{51204EDD-2F7F-47AF-BFE0-8BC3D91A07A0}" type="slidenum">
              <a:rPr lang="hu-HU" smtClean="0"/>
              <a:t>34</a:t>
            </a:fld>
            <a:endParaRPr lang="hu-HU"/>
          </a:p>
        </p:txBody>
      </p:sp>
    </p:spTree>
    <p:extLst>
      <p:ext uri="{BB962C8B-B14F-4D97-AF65-F5344CB8AC3E}">
        <p14:creationId xmlns:p14="http://schemas.microsoft.com/office/powerpoint/2010/main" val="17669704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Szeretnék köszönetet nyújtani a csapat nevében mindenkinek, aki segített a fordításban.</a:t>
            </a:r>
          </a:p>
        </p:txBody>
      </p:sp>
      <p:sp>
        <p:nvSpPr>
          <p:cNvPr id="4" name="Dia számának helye 3"/>
          <p:cNvSpPr>
            <a:spLocks noGrp="1"/>
          </p:cNvSpPr>
          <p:nvPr>
            <p:ph type="sldNum" sz="quarter" idx="5"/>
          </p:nvPr>
        </p:nvSpPr>
        <p:spPr/>
        <p:txBody>
          <a:bodyPr/>
          <a:lstStyle/>
          <a:p>
            <a:fld id="{51204EDD-2F7F-47AF-BFE0-8BC3D91A07A0}" type="slidenum">
              <a:rPr lang="hu-HU" smtClean="0"/>
              <a:t>35</a:t>
            </a:fld>
            <a:endParaRPr lang="hu-HU"/>
          </a:p>
        </p:txBody>
      </p:sp>
    </p:spTree>
    <p:extLst>
      <p:ext uri="{BB962C8B-B14F-4D97-AF65-F5344CB8AC3E}">
        <p14:creationId xmlns:p14="http://schemas.microsoft.com/office/powerpoint/2010/main" val="26320611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51204EDD-2F7F-47AF-BFE0-8BC3D91A07A0}" type="slidenum">
              <a:rPr lang="hu-HU" smtClean="0"/>
              <a:t>38</a:t>
            </a:fld>
            <a:endParaRPr lang="hu-HU"/>
          </a:p>
        </p:txBody>
      </p:sp>
    </p:spTree>
    <p:extLst>
      <p:ext uri="{BB962C8B-B14F-4D97-AF65-F5344CB8AC3E}">
        <p14:creationId xmlns:p14="http://schemas.microsoft.com/office/powerpoint/2010/main" val="764734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cs typeface="Calibri"/>
              </a:rPr>
              <a:t>Először is tisztázzuk mi az a </a:t>
            </a:r>
            <a:r>
              <a:rPr lang="hu-HU" err="1">
                <a:cs typeface="Calibri"/>
              </a:rPr>
              <a:t>Gump</a:t>
            </a:r>
            <a:r>
              <a:rPr lang="hu-HU">
                <a:cs typeface="Calibri"/>
              </a:rPr>
              <a:t>. Négy alappillér jellemzi:</a:t>
            </a:r>
            <a:endParaRPr lang="en-US">
              <a:cs typeface="Calibri"/>
            </a:endParaRPr>
          </a:p>
          <a:p>
            <a:pPr marL="171450" indent="-171450">
              <a:buFont typeface="Arial"/>
              <a:buChar char="•"/>
            </a:pPr>
            <a:r>
              <a:rPr lang="hu-HU">
                <a:cs typeface="Calibri"/>
              </a:rPr>
              <a:t>Az óriási adatbázis, ahol tároljuk a felhasználókat és a recepteket</a:t>
            </a:r>
            <a:endParaRPr lang="hu-HU">
              <a:ea typeface="Calibri"/>
              <a:cs typeface="Calibri"/>
            </a:endParaRPr>
          </a:p>
          <a:p>
            <a:pPr marL="171450" indent="-171450">
              <a:buFont typeface="Arial"/>
              <a:buChar char="•"/>
            </a:pPr>
            <a:r>
              <a:rPr lang="hu-HU">
                <a:cs typeface="Calibri"/>
              </a:rPr>
              <a:t>A felhasználók jelvényei, amiket az applikáció használatával gyűjthetnek</a:t>
            </a:r>
            <a:endParaRPr lang="hu-HU">
              <a:ea typeface="Calibri"/>
              <a:cs typeface="Calibri"/>
            </a:endParaRPr>
          </a:p>
          <a:p>
            <a:pPr marL="171450" indent="-171450">
              <a:buFont typeface="Arial"/>
              <a:buChar char="•"/>
            </a:pPr>
            <a:r>
              <a:rPr lang="hu-HU">
                <a:cs typeface="Calibri"/>
              </a:rPr>
              <a:t>A receptek moduláris megosztása, ami pontosan mit is jelent? (pizza példa)</a:t>
            </a:r>
            <a:endParaRPr lang="hu-HU">
              <a:ea typeface="Calibri"/>
              <a:cs typeface="Calibri"/>
            </a:endParaRPr>
          </a:p>
          <a:p>
            <a:pPr marL="171450" indent="-171450">
              <a:buFont typeface="Arial"/>
              <a:buChar char="•"/>
            </a:pPr>
            <a:r>
              <a:rPr lang="hu-HU">
                <a:cs typeface="Calibri"/>
              </a:rPr>
              <a:t>A negyedik alappillért a partnereink és a banner hirdetéseik képzik, amikből bevételszerzési lehetőségünk adódik</a:t>
            </a:r>
            <a:endParaRPr lang="hu-HU">
              <a:ea typeface="Calibri"/>
              <a:cs typeface="Calibri"/>
            </a:endParaRPr>
          </a:p>
        </p:txBody>
      </p:sp>
      <p:sp>
        <p:nvSpPr>
          <p:cNvPr id="4" name="Dia számának helye 3"/>
          <p:cNvSpPr>
            <a:spLocks noGrp="1"/>
          </p:cNvSpPr>
          <p:nvPr>
            <p:ph type="sldNum" sz="quarter" idx="5"/>
          </p:nvPr>
        </p:nvSpPr>
        <p:spPr/>
        <p:txBody>
          <a:bodyPr/>
          <a:lstStyle/>
          <a:p>
            <a:fld id="{51204EDD-2F7F-47AF-BFE0-8BC3D91A07A0}" type="slidenum">
              <a:rPr lang="hu-HU" smtClean="0"/>
              <a:t>4</a:t>
            </a:fld>
            <a:endParaRPr lang="hu-HU"/>
          </a:p>
        </p:txBody>
      </p:sp>
    </p:spTree>
    <p:extLst>
      <p:ext uri="{BB962C8B-B14F-4D97-AF65-F5344CB8AC3E}">
        <p14:creationId xmlns:p14="http://schemas.microsoft.com/office/powerpoint/2010/main" val="3702432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ea typeface="Calibri"/>
                <a:cs typeface="Calibri"/>
              </a:rPr>
              <a:t>Az alkalmazás legfőbb tulajdonságai többek között:</a:t>
            </a:r>
          </a:p>
          <a:p>
            <a:pPr marL="171450" indent="-171450">
              <a:buFont typeface="Arial" panose="020B0604020202020204" pitchFamily="34" charset="0"/>
              <a:buChar char="•"/>
            </a:pPr>
            <a:r>
              <a:rPr lang="hu-HU"/>
              <a:t>A felhasználóbarát receptkészítés</a:t>
            </a:r>
          </a:p>
          <a:p>
            <a:pPr marL="171450" indent="-171450">
              <a:buFont typeface="Arial" panose="020B0604020202020204" pitchFamily="34" charset="0"/>
              <a:buChar char="•"/>
            </a:pPr>
            <a:r>
              <a:rPr lang="hu-HU"/>
              <a:t>A beépített közösségi háló, azaz a felhasználók követése és a receptek kedvelése</a:t>
            </a:r>
          </a:p>
          <a:p>
            <a:pPr marL="171450" indent="-171450">
              <a:buFont typeface="Arial" panose="020B0604020202020204" pitchFamily="34" charset="0"/>
              <a:buChar char="•"/>
            </a:pPr>
            <a:r>
              <a:rPr lang="hu-HU"/>
              <a:t>Az alkalmazás többnyelvűsége, hogy különböző nyelveken lehessen használni az appot. Ehhez készítettünk egy felületet, a </a:t>
            </a:r>
            <a:r>
              <a:rPr lang="hu-HU" err="1"/>
              <a:t>Localert</a:t>
            </a:r>
            <a:r>
              <a:rPr lang="hu-HU"/>
              <a:t>, amit bárki használhat a fordításra, de ezt később fejtem ki részletesebben</a:t>
            </a:r>
          </a:p>
          <a:p>
            <a:pPr marL="171450" indent="-171450">
              <a:buFont typeface="Arial" panose="020B0604020202020204" pitchFamily="34" charset="0"/>
              <a:buChar char="•"/>
            </a:pPr>
            <a:r>
              <a:rPr lang="hu-HU"/>
              <a:t>Végül, de nem utolsó sorban a felhasználók tevékenysége alapján történő receptajánlások</a:t>
            </a:r>
          </a:p>
        </p:txBody>
      </p:sp>
      <p:sp>
        <p:nvSpPr>
          <p:cNvPr id="4" name="Dia számának helye 3"/>
          <p:cNvSpPr>
            <a:spLocks noGrp="1"/>
          </p:cNvSpPr>
          <p:nvPr>
            <p:ph type="sldNum" sz="quarter" idx="5"/>
          </p:nvPr>
        </p:nvSpPr>
        <p:spPr/>
        <p:txBody>
          <a:bodyPr/>
          <a:lstStyle/>
          <a:p>
            <a:fld id="{51204EDD-2F7F-47AF-BFE0-8BC3D91A07A0}" type="slidenum">
              <a:rPr lang="hu-HU" smtClean="0"/>
              <a:t>5</a:t>
            </a:fld>
            <a:endParaRPr lang="hu-HU"/>
          </a:p>
        </p:txBody>
      </p:sp>
    </p:spTree>
    <p:extLst>
      <p:ext uri="{BB962C8B-B14F-4D97-AF65-F5344CB8AC3E}">
        <p14:creationId xmlns:p14="http://schemas.microsoft.com/office/powerpoint/2010/main" val="1222116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És most pedig jöjjön a fejlesztés bemutatása</a:t>
            </a:r>
          </a:p>
        </p:txBody>
      </p:sp>
      <p:sp>
        <p:nvSpPr>
          <p:cNvPr id="4" name="Dia számának helye 3"/>
          <p:cNvSpPr>
            <a:spLocks noGrp="1"/>
          </p:cNvSpPr>
          <p:nvPr>
            <p:ph type="sldNum" sz="quarter" idx="5"/>
          </p:nvPr>
        </p:nvSpPr>
        <p:spPr/>
        <p:txBody>
          <a:bodyPr/>
          <a:lstStyle/>
          <a:p>
            <a:fld id="{51204EDD-2F7F-47AF-BFE0-8BC3D91A07A0}" type="slidenum">
              <a:rPr lang="hu-HU" smtClean="0"/>
              <a:t>6</a:t>
            </a:fld>
            <a:endParaRPr lang="hu-HU"/>
          </a:p>
        </p:txBody>
      </p:sp>
    </p:spTree>
    <p:extLst>
      <p:ext uri="{BB962C8B-B14F-4D97-AF65-F5344CB8AC3E}">
        <p14:creationId xmlns:p14="http://schemas.microsoft.com/office/powerpoint/2010/main" val="2932644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A csapatunkban nem voltak a feladatok szigorúan kiosztva, bárki bárhol dolgozhatott, de voltak területek, amikbe egyikőnk több munkát fektetett, mint a csapat többi tagja.</a:t>
            </a:r>
          </a:p>
          <a:p>
            <a:r>
              <a:rPr lang="hu-HU"/>
              <a:t>Szilveszter elsősorban a backend, a dokumentáció és a prezentáció készítésében jeleskedett.</a:t>
            </a:r>
          </a:p>
          <a:p>
            <a:r>
              <a:rPr lang="hu-HU"/>
              <a:t>Áronnak köszönhetjük az appunk csodálatos designját, a fordító felületet és a frontend kódjának jelentős részét. </a:t>
            </a:r>
          </a:p>
          <a:p>
            <a:r>
              <a:rPr lang="hu-HU"/>
              <a:t>Attila volt a backend </a:t>
            </a:r>
            <a:r>
              <a:rPr lang="hu-HU" err="1"/>
              <a:t>peer</a:t>
            </a:r>
            <a:r>
              <a:rPr lang="hu-HU"/>
              <a:t> és ő készítette a </a:t>
            </a:r>
            <a:r>
              <a:rPr lang="hu-HU" err="1"/>
              <a:t>moderációs</a:t>
            </a:r>
            <a:r>
              <a:rPr lang="hu-HU"/>
              <a:t> felületet.</a:t>
            </a:r>
          </a:p>
        </p:txBody>
      </p:sp>
      <p:sp>
        <p:nvSpPr>
          <p:cNvPr id="4" name="Dia számának helye 3"/>
          <p:cNvSpPr>
            <a:spLocks noGrp="1"/>
          </p:cNvSpPr>
          <p:nvPr>
            <p:ph type="sldNum" sz="quarter" idx="5"/>
          </p:nvPr>
        </p:nvSpPr>
        <p:spPr/>
        <p:txBody>
          <a:bodyPr/>
          <a:lstStyle/>
          <a:p>
            <a:fld id="{51204EDD-2F7F-47AF-BFE0-8BC3D91A07A0}" type="slidenum">
              <a:rPr lang="hu-HU" smtClean="0"/>
              <a:t>7</a:t>
            </a:fld>
            <a:endParaRPr lang="hu-HU"/>
          </a:p>
        </p:txBody>
      </p:sp>
    </p:spTree>
    <p:extLst>
      <p:ext uri="{BB962C8B-B14F-4D97-AF65-F5344CB8AC3E}">
        <p14:creationId xmlns:p14="http://schemas.microsoft.com/office/powerpoint/2010/main" val="2207349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A csapatmunka két legfontosabb eszköze a GitHub és a </a:t>
            </a:r>
            <a:r>
              <a:rPr lang="hu-HU" err="1"/>
              <a:t>Discord</a:t>
            </a:r>
            <a:r>
              <a:rPr lang="hu-HU"/>
              <a:t> volt.</a:t>
            </a:r>
          </a:p>
          <a:p>
            <a:r>
              <a:rPr lang="hu-HU"/>
              <a:t>GitHubon a képen látható Status </a:t>
            </a:r>
            <a:r>
              <a:rPr lang="hu-HU" err="1"/>
              <a:t>Board-on</a:t>
            </a:r>
            <a:r>
              <a:rPr lang="hu-HU"/>
              <a:t> vezettük az </a:t>
            </a:r>
            <a:r>
              <a:rPr lang="hu-HU" err="1"/>
              <a:t>issue-kat</a:t>
            </a:r>
            <a:r>
              <a:rPr lang="hu-HU"/>
              <a:t>, a kommunikáció nagyját pedig </a:t>
            </a:r>
            <a:r>
              <a:rPr lang="hu-HU" err="1"/>
              <a:t>Discordon</a:t>
            </a:r>
            <a:r>
              <a:rPr lang="hu-HU"/>
              <a:t> végeztük.</a:t>
            </a:r>
          </a:p>
        </p:txBody>
      </p:sp>
      <p:sp>
        <p:nvSpPr>
          <p:cNvPr id="4" name="Dia számának helye 3"/>
          <p:cNvSpPr>
            <a:spLocks noGrp="1"/>
          </p:cNvSpPr>
          <p:nvPr>
            <p:ph type="sldNum" sz="quarter" idx="5"/>
          </p:nvPr>
        </p:nvSpPr>
        <p:spPr/>
        <p:txBody>
          <a:bodyPr/>
          <a:lstStyle/>
          <a:p>
            <a:fld id="{51204EDD-2F7F-47AF-BFE0-8BC3D91A07A0}" type="slidenum">
              <a:rPr lang="hu-HU" smtClean="0"/>
              <a:t>8</a:t>
            </a:fld>
            <a:endParaRPr lang="hu-HU"/>
          </a:p>
        </p:txBody>
      </p:sp>
    </p:spTree>
    <p:extLst>
      <p:ext uri="{BB962C8B-B14F-4D97-AF65-F5344CB8AC3E}">
        <p14:creationId xmlns:p14="http://schemas.microsoft.com/office/powerpoint/2010/main" val="3924118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A megannyi </a:t>
            </a:r>
            <a:r>
              <a:rPr lang="hu-HU" err="1"/>
              <a:t>Git</a:t>
            </a:r>
            <a:r>
              <a:rPr lang="hu-HU"/>
              <a:t> </a:t>
            </a:r>
            <a:r>
              <a:rPr lang="hu-HU" err="1"/>
              <a:t>workflow</a:t>
            </a:r>
            <a:r>
              <a:rPr lang="hu-HU"/>
              <a:t> közül a </a:t>
            </a:r>
            <a:r>
              <a:rPr lang="hu-HU" err="1"/>
              <a:t>Feature</a:t>
            </a:r>
            <a:r>
              <a:rPr lang="hu-HU"/>
              <a:t> </a:t>
            </a:r>
            <a:r>
              <a:rPr lang="hu-HU" err="1"/>
              <a:t>Workflow-ra</a:t>
            </a:r>
            <a:r>
              <a:rPr lang="hu-HU"/>
              <a:t> esett a választás, ami annyit tesz, hogy minden egyes </a:t>
            </a:r>
            <a:r>
              <a:rPr lang="hu-HU" err="1"/>
              <a:t>feature-nek</a:t>
            </a:r>
            <a:r>
              <a:rPr lang="hu-HU"/>
              <a:t> létrehoztunk egy-egy </a:t>
            </a:r>
            <a:r>
              <a:rPr lang="hu-HU" err="1"/>
              <a:t>branchet</a:t>
            </a:r>
            <a:r>
              <a:rPr lang="hu-HU"/>
              <a:t>, majd azokat </a:t>
            </a:r>
            <a:r>
              <a:rPr lang="hu-HU" err="1"/>
              <a:t>mergeltük</a:t>
            </a:r>
            <a:r>
              <a:rPr lang="hu-HU"/>
              <a:t> a </a:t>
            </a:r>
            <a:r>
              <a:rPr lang="hu-HU" err="1"/>
              <a:t>mainbe</a:t>
            </a:r>
            <a:r>
              <a:rPr lang="hu-HU"/>
              <a:t>.</a:t>
            </a:r>
          </a:p>
        </p:txBody>
      </p:sp>
      <p:sp>
        <p:nvSpPr>
          <p:cNvPr id="4" name="Dia számának helye 3"/>
          <p:cNvSpPr>
            <a:spLocks noGrp="1"/>
          </p:cNvSpPr>
          <p:nvPr>
            <p:ph type="sldNum" sz="quarter" idx="5"/>
          </p:nvPr>
        </p:nvSpPr>
        <p:spPr/>
        <p:txBody>
          <a:bodyPr/>
          <a:lstStyle/>
          <a:p>
            <a:fld id="{51204EDD-2F7F-47AF-BFE0-8BC3D91A07A0}" type="slidenum">
              <a:rPr lang="hu-HU" smtClean="0"/>
              <a:t>9</a:t>
            </a:fld>
            <a:endParaRPr lang="hu-HU"/>
          </a:p>
        </p:txBody>
      </p:sp>
    </p:spTree>
    <p:extLst>
      <p:ext uri="{BB962C8B-B14F-4D97-AF65-F5344CB8AC3E}">
        <p14:creationId xmlns:p14="http://schemas.microsoft.com/office/powerpoint/2010/main" val="3574288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13" name="Szabadkézi sokszög: alakzat 12">
            <a:extLst>
              <a:ext uri="{FF2B5EF4-FFF2-40B4-BE49-F238E27FC236}">
                <a16:creationId xmlns:a16="http://schemas.microsoft.com/office/drawing/2014/main" id="{5ADF4AD1-7244-8ADE-FE41-62B657F4CCE5}"/>
              </a:ext>
            </a:extLst>
          </p:cNvPr>
          <p:cNvSpPr/>
          <p:nvPr userDrawn="1"/>
        </p:nvSpPr>
        <p:spPr>
          <a:xfrm>
            <a:off x="1" y="667856"/>
            <a:ext cx="12191998" cy="6190144"/>
          </a:xfrm>
          <a:custGeom>
            <a:avLst/>
            <a:gdLst>
              <a:gd name="connsiteX0" fmla="*/ 12191998 w 12191998"/>
              <a:gd name="connsiteY0" fmla="*/ 0 h 6190144"/>
              <a:gd name="connsiteX1" fmla="*/ 12191998 w 12191998"/>
              <a:gd name="connsiteY1" fmla="*/ 6190144 h 6190144"/>
              <a:gd name="connsiteX2" fmla="*/ 0 w 12191998"/>
              <a:gd name="connsiteY2" fmla="*/ 6190144 h 6190144"/>
              <a:gd name="connsiteX3" fmla="*/ 0 w 12191998"/>
              <a:gd name="connsiteY3" fmla="*/ 1435560 h 6190144"/>
              <a:gd name="connsiteX4" fmla="*/ 15240 w 12191998"/>
              <a:gd name="connsiteY4" fmla="*/ 1420024 h 6190144"/>
              <a:gd name="connsiteX5" fmla="*/ 2987040 w 12191998"/>
              <a:gd name="connsiteY5" fmla="*/ 3690784 h 6190144"/>
              <a:gd name="connsiteX6" fmla="*/ 4754881 w 12191998"/>
              <a:gd name="connsiteY6" fmla="*/ 3751744 h 6190144"/>
              <a:gd name="connsiteX7" fmla="*/ 7208521 w 12191998"/>
              <a:gd name="connsiteY7" fmla="*/ 1237144 h 6190144"/>
              <a:gd name="connsiteX8" fmla="*/ 10820400 w 12191998"/>
              <a:gd name="connsiteY8" fmla="*/ 1267624 h 6190144"/>
              <a:gd name="connsiteX9" fmla="*/ 12104020 w 12191998"/>
              <a:gd name="connsiteY9" fmla="*/ 105044 h 619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1998" h="6190144">
                <a:moveTo>
                  <a:pt x="12191998" y="0"/>
                </a:moveTo>
                <a:lnTo>
                  <a:pt x="12191998" y="6190144"/>
                </a:lnTo>
                <a:lnTo>
                  <a:pt x="0" y="6190144"/>
                </a:lnTo>
                <a:lnTo>
                  <a:pt x="0" y="1435560"/>
                </a:lnTo>
                <a:lnTo>
                  <a:pt x="15240" y="1420024"/>
                </a:lnTo>
                <a:cubicBezTo>
                  <a:pt x="617220" y="866304"/>
                  <a:pt x="2197100" y="3302164"/>
                  <a:pt x="2987040" y="3690784"/>
                </a:cubicBezTo>
                <a:cubicBezTo>
                  <a:pt x="3776980" y="4079404"/>
                  <a:pt x="4051300" y="4160684"/>
                  <a:pt x="4754881" y="3751744"/>
                </a:cubicBezTo>
                <a:cubicBezTo>
                  <a:pt x="5458461" y="3342804"/>
                  <a:pt x="6197601" y="1651164"/>
                  <a:pt x="7208521" y="1237144"/>
                </a:cubicBezTo>
                <a:cubicBezTo>
                  <a:pt x="8219440" y="823124"/>
                  <a:pt x="9867900" y="1496224"/>
                  <a:pt x="10820400" y="1267624"/>
                </a:cubicBezTo>
                <a:cubicBezTo>
                  <a:pt x="11304091" y="1151539"/>
                  <a:pt x="11741278" y="547478"/>
                  <a:pt x="12104020" y="105044"/>
                </a:cubicBezTo>
                <a:close/>
              </a:path>
            </a:pathLst>
          </a:custGeom>
          <a:solidFill>
            <a:srgbClr val="D12C5F">
              <a:alpha val="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hu-HU"/>
          </a:p>
        </p:txBody>
      </p:sp>
      <p:sp>
        <p:nvSpPr>
          <p:cNvPr id="2" name="Cím 1">
            <a:extLst>
              <a:ext uri="{FF2B5EF4-FFF2-40B4-BE49-F238E27FC236}">
                <a16:creationId xmlns:a16="http://schemas.microsoft.com/office/drawing/2014/main" id="{AFC702CB-55CB-1B6A-10FC-E29A7324305B}"/>
              </a:ext>
            </a:extLst>
          </p:cNvPr>
          <p:cNvSpPr>
            <a:spLocks noGrp="1"/>
          </p:cNvSpPr>
          <p:nvPr>
            <p:ph type="ctrTitle"/>
          </p:nvPr>
        </p:nvSpPr>
        <p:spPr>
          <a:xfrm>
            <a:off x="1524000" y="1122363"/>
            <a:ext cx="9144000" cy="2387600"/>
          </a:xfrm>
        </p:spPr>
        <p:txBody>
          <a:bodyPr vert="horz" lIns="91440" tIns="45720" rIns="91440" bIns="45720" rtlCol="0" anchor="b">
            <a:normAutofit/>
          </a:bodyPr>
          <a:lstStyle>
            <a:lvl1pPr algn="ctr">
              <a:defRPr lang="hu-HU" sz="9600" b="1" dirty="0">
                <a:solidFill>
                  <a:srgbClr val="D12C5F"/>
                </a:solidFill>
                <a:effectLst>
                  <a:outerShdw blurRad="63500" sx="102000" sy="102000" algn="ctr" rotWithShape="0">
                    <a:srgbClr val="D12C5F">
                      <a:alpha val="60000"/>
                    </a:srgbClr>
                  </a:outerShdw>
                </a:effectLst>
                <a:latin typeface="Ubuntu" panose="020B0604020202020204" pitchFamily="34" charset="0"/>
              </a:defRPr>
            </a:lvl1pPr>
          </a:lstStyle>
          <a:p>
            <a:pPr lvl="0" algn="ctr"/>
            <a:r>
              <a:rPr lang="hu-HU"/>
              <a:t>Mintacím szerkesztése</a:t>
            </a:r>
          </a:p>
        </p:txBody>
      </p:sp>
      <p:sp>
        <p:nvSpPr>
          <p:cNvPr id="3" name="Alcím 2">
            <a:extLst>
              <a:ext uri="{FF2B5EF4-FFF2-40B4-BE49-F238E27FC236}">
                <a16:creationId xmlns:a16="http://schemas.microsoft.com/office/drawing/2014/main" id="{FF0621D8-0D57-5769-61DF-E5AF4711D9C7}"/>
              </a:ext>
            </a:extLst>
          </p:cNvPr>
          <p:cNvSpPr>
            <a:spLocks noGrp="1"/>
          </p:cNvSpPr>
          <p:nvPr>
            <p:ph type="subTitle" idx="1"/>
          </p:nvPr>
        </p:nvSpPr>
        <p:spPr>
          <a:xfrm>
            <a:off x="1524000" y="3830635"/>
            <a:ext cx="9144000" cy="1655762"/>
          </a:xfrm>
        </p:spPr>
        <p:txBody>
          <a:bodyPr vert="horz" lIns="91440" tIns="45720" rIns="91440" bIns="45720" rtlCol="0">
            <a:normAutofit/>
          </a:bodyPr>
          <a:lstStyle>
            <a:lvl1pPr marL="0" indent="0" algn="ctr">
              <a:buNone/>
              <a:defRPr lang="hu-HU" sz="2800" b="1" dirty="0">
                <a:solidFill>
                  <a:srgbClr val="F35827"/>
                </a:solidFill>
                <a:effectLst>
                  <a:outerShdw blurRad="254000" sx="102000" sy="102000" algn="ctr" rotWithShape="0">
                    <a:srgbClr val="F35827">
                      <a:alpha val="60000"/>
                    </a:srgbClr>
                  </a:outerShdw>
                </a:effectLst>
              </a:defRPr>
            </a:lvl1pPr>
          </a:lstStyle>
          <a:p>
            <a:pPr marL="228600" lvl="0" indent="-228600" algn="ctr"/>
            <a:r>
              <a:rPr lang="hu-HU"/>
              <a:t>Kattintson ide az alcím mintájának szerkesztéséhez</a:t>
            </a:r>
          </a:p>
        </p:txBody>
      </p:sp>
      <p:sp>
        <p:nvSpPr>
          <p:cNvPr id="4" name="Dátum helye 3">
            <a:extLst>
              <a:ext uri="{FF2B5EF4-FFF2-40B4-BE49-F238E27FC236}">
                <a16:creationId xmlns:a16="http://schemas.microsoft.com/office/drawing/2014/main" id="{271C02BB-3F71-859E-4004-4A3D1EF06A35}"/>
              </a:ext>
            </a:extLst>
          </p:cNvPr>
          <p:cNvSpPr>
            <a:spLocks noGrp="1"/>
          </p:cNvSpPr>
          <p:nvPr>
            <p:ph type="dt" sz="half" idx="10"/>
          </p:nvPr>
        </p:nvSpPr>
        <p:spPr/>
        <p:txBody>
          <a:bodyPr/>
          <a:lstStyle/>
          <a:p>
            <a:fld id="{A9D42F94-EB1E-477C-9179-4AA68FA94F39}" type="datetimeFigureOut">
              <a:rPr lang="hu-HU" smtClean="0"/>
              <a:t>2023. 04. 28.</a:t>
            </a:fld>
            <a:endParaRPr lang="hu-HU"/>
          </a:p>
        </p:txBody>
      </p:sp>
      <p:sp>
        <p:nvSpPr>
          <p:cNvPr id="5" name="Élőláb helye 4">
            <a:extLst>
              <a:ext uri="{FF2B5EF4-FFF2-40B4-BE49-F238E27FC236}">
                <a16:creationId xmlns:a16="http://schemas.microsoft.com/office/drawing/2014/main" id="{BECD4776-D96B-A99D-3681-3E8137B5E58D}"/>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AA8FD81B-5873-12AE-4ECC-ACC9AF3B2B17}"/>
              </a:ext>
            </a:extLst>
          </p:cNvPr>
          <p:cNvSpPr>
            <a:spLocks noGrp="1"/>
          </p:cNvSpPr>
          <p:nvPr>
            <p:ph type="sldNum" sz="quarter" idx="12"/>
          </p:nvPr>
        </p:nvSpPr>
        <p:spPr/>
        <p:txBody>
          <a:bodyPr/>
          <a:lstStyle/>
          <a:p>
            <a:fld id="{C8F14006-9428-48B1-A0DB-B213095534B8}" type="slidenum">
              <a:rPr lang="hu-HU" smtClean="0"/>
              <a:t>‹#›</a:t>
            </a:fld>
            <a:endParaRPr lang="hu-HU"/>
          </a:p>
        </p:txBody>
      </p:sp>
    </p:spTree>
    <p:extLst>
      <p:ext uri="{BB962C8B-B14F-4D97-AF65-F5344CB8AC3E}">
        <p14:creationId xmlns:p14="http://schemas.microsoft.com/office/powerpoint/2010/main" val="41202279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9CD91CB-670D-7CDB-EA04-2AE10C44060C}"/>
              </a:ext>
            </a:extLst>
          </p:cNvPr>
          <p:cNvSpPr>
            <a:spLocks noGrp="1"/>
          </p:cNvSpPr>
          <p:nvPr>
            <p:ph type="title"/>
          </p:nvPr>
        </p:nvSpPr>
        <p:spPr/>
        <p:txBody>
          <a:bodyPr/>
          <a:lstStyle/>
          <a:p>
            <a:r>
              <a:rPr lang="hu-HU"/>
              <a:t>Mintacím szerkesztése</a:t>
            </a:r>
          </a:p>
        </p:txBody>
      </p:sp>
      <p:sp>
        <p:nvSpPr>
          <p:cNvPr id="3" name="Függőleges szöveg helye 2">
            <a:extLst>
              <a:ext uri="{FF2B5EF4-FFF2-40B4-BE49-F238E27FC236}">
                <a16:creationId xmlns:a16="http://schemas.microsoft.com/office/drawing/2014/main" id="{F361891B-F0CC-7E28-2B48-3DFA902FC6DA}"/>
              </a:ext>
            </a:extLst>
          </p:cNvPr>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1BC1D5F3-FA2D-EC92-7906-1941D8804A38}"/>
              </a:ext>
            </a:extLst>
          </p:cNvPr>
          <p:cNvSpPr>
            <a:spLocks noGrp="1"/>
          </p:cNvSpPr>
          <p:nvPr>
            <p:ph type="dt" sz="half" idx="10"/>
          </p:nvPr>
        </p:nvSpPr>
        <p:spPr/>
        <p:txBody>
          <a:bodyPr/>
          <a:lstStyle/>
          <a:p>
            <a:fld id="{A9D42F94-EB1E-477C-9179-4AA68FA94F39}" type="datetimeFigureOut">
              <a:rPr lang="hu-HU" smtClean="0"/>
              <a:t>2023. 04. 28.</a:t>
            </a:fld>
            <a:endParaRPr lang="hu-HU"/>
          </a:p>
        </p:txBody>
      </p:sp>
      <p:sp>
        <p:nvSpPr>
          <p:cNvPr id="5" name="Élőláb helye 4">
            <a:extLst>
              <a:ext uri="{FF2B5EF4-FFF2-40B4-BE49-F238E27FC236}">
                <a16:creationId xmlns:a16="http://schemas.microsoft.com/office/drawing/2014/main" id="{E7646E57-2705-EC62-A708-A4C48BA98B6E}"/>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C346B5CA-905F-35E6-5954-5C4FCFADC3C4}"/>
              </a:ext>
            </a:extLst>
          </p:cNvPr>
          <p:cNvSpPr>
            <a:spLocks noGrp="1"/>
          </p:cNvSpPr>
          <p:nvPr>
            <p:ph type="sldNum" sz="quarter" idx="12"/>
          </p:nvPr>
        </p:nvSpPr>
        <p:spPr/>
        <p:txBody>
          <a:bodyPr/>
          <a:lstStyle/>
          <a:p>
            <a:fld id="{C8F14006-9428-48B1-A0DB-B213095534B8}" type="slidenum">
              <a:rPr lang="hu-HU" smtClean="0"/>
              <a:t>‹#›</a:t>
            </a:fld>
            <a:endParaRPr lang="hu-HU"/>
          </a:p>
        </p:txBody>
      </p:sp>
    </p:spTree>
    <p:extLst>
      <p:ext uri="{BB962C8B-B14F-4D97-AF65-F5344CB8AC3E}">
        <p14:creationId xmlns:p14="http://schemas.microsoft.com/office/powerpoint/2010/main" val="3296300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a:extLst>
              <a:ext uri="{FF2B5EF4-FFF2-40B4-BE49-F238E27FC236}">
                <a16:creationId xmlns:a16="http://schemas.microsoft.com/office/drawing/2014/main" id="{015F04F7-0887-6BB1-5E45-83DE9C60AF72}"/>
              </a:ext>
            </a:extLst>
          </p:cNvPr>
          <p:cNvSpPr>
            <a:spLocks noGrp="1"/>
          </p:cNvSpPr>
          <p:nvPr>
            <p:ph type="title" orient="vert"/>
          </p:nvPr>
        </p:nvSpPr>
        <p:spPr>
          <a:xfrm>
            <a:off x="8724900" y="365125"/>
            <a:ext cx="2628900" cy="5811838"/>
          </a:xfrm>
        </p:spPr>
        <p:txBody>
          <a:bodyPr vert="eaVert"/>
          <a:lstStyle/>
          <a:p>
            <a:r>
              <a:rPr lang="hu-HU"/>
              <a:t>Mintacím szerkesztése</a:t>
            </a:r>
          </a:p>
        </p:txBody>
      </p:sp>
      <p:sp>
        <p:nvSpPr>
          <p:cNvPr id="3" name="Függőleges szöveg helye 2">
            <a:extLst>
              <a:ext uri="{FF2B5EF4-FFF2-40B4-BE49-F238E27FC236}">
                <a16:creationId xmlns:a16="http://schemas.microsoft.com/office/drawing/2014/main" id="{0F47D879-9303-308B-62A8-4EDE78A8AA04}"/>
              </a:ext>
            </a:extLst>
          </p:cNvPr>
          <p:cNvSpPr>
            <a:spLocks noGrp="1"/>
          </p:cNvSpPr>
          <p:nvPr>
            <p:ph type="body" orient="vert" idx="1"/>
          </p:nvPr>
        </p:nvSpPr>
        <p:spPr>
          <a:xfrm>
            <a:off x="838200" y="365125"/>
            <a:ext cx="7734300" cy="5811838"/>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59FAD223-B819-5BC8-574E-E17CDCBD3BF6}"/>
              </a:ext>
            </a:extLst>
          </p:cNvPr>
          <p:cNvSpPr>
            <a:spLocks noGrp="1"/>
          </p:cNvSpPr>
          <p:nvPr>
            <p:ph type="dt" sz="half" idx="10"/>
          </p:nvPr>
        </p:nvSpPr>
        <p:spPr/>
        <p:txBody>
          <a:bodyPr/>
          <a:lstStyle/>
          <a:p>
            <a:fld id="{A9D42F94-EB1E-477C-9179-4AA68FA94F39}" type="datetimeFigureOut">
              <a:rPr lang="hu-HU" smtClean="0"/>
              <a:t>2023. 04. 28.</a:t>
            </a:fld>
            <a:endParaRPr lang="hu-HU"/>
          </a:p>
        </p:txBody>
      </p:sp>
      <p:sp>
        <p:nvSpPr>
          <p:cNvPr id="5" name="Élőláb helye 4">
            <a:extLst>
              <a:ext uri="{FF2B5EF4-FFF2-40B4-BE49-F238E27FC236}">
                <a16:creationId xmlns:a16="http://schemas.microsoft.com/office/drawing/2014/main" id="{9EADCF64-C2E3-9D38-20D6-BF0586533982}"/>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9871A667-5082-4082-13DA-EE63B07F0F59}"/>
              </a:ext>
            </a:extLst>
          </p:cNvPr>
          <p:cNvSpPr>
            <a:spLocks noGrp="1"/>
          </p:cNvSpPr>
          <p:nvPr>
            <p:ph type="sldNum" sz="quarter" idx="12"/>
          </p:nvPr>
        </p:nvSpPr>
        <p:spPr/>
        <p:txBody>
          <a:bodyPr/>
          <a:lstStyle/>
          <a:p>
            <a:fld id="{C8F14006-9428-48B1-A0DB-B213095534B8}" type="slidenum">
              <a:rPr lang="hu-HU" smtClean="0"/>
              <a:t>‹#›</a:t>
            </a:fld>
            <a:endParaRPr lang="hu-HU"/>
          </a:p>
        </p:txBody>
      </p:sp>
    </p:spTree>
    <p:extLst>
      <p:ext uri="{BB962C8B-B14F-4D97-AF65-F5344CB8AC3E}">
        <p14:creationId xmlns:p14="http://schemas.microsoft.com/office/powerpoint/2010/main" val="2587783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DF77E6B-D7C1-1558-3F1B-13707DDA75AC}"/>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605D2F8E-CFE4-B46E-FED2-78ED1CEAC5EC}"/>
              </a:ext>
            </a:extLst>
          </p:cNvPr>
          <p:cNvSpPr>
            <a:spLocks noGrp="1"/>
          </p:cNvSpPr>
          <p:nvPr>
            <p:ph idx="1"/>
          </p:nvPr>
        </p:nvSpPr>
        <p:spPr/>
        <p:txBody>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9C2D4A96-6337-6222-8FCC-1DFC7A76ABFB}"/>
              </a:ext>
            </a:extLst>
          </p:cNvPr>
          <p:cNvSpPr>
            <a:spLocks noGrp="1"/>
          </p:cNvSpPr>
          <p:nvPr>
            <p:ph type="dt" sz="half" idx="10"/>
          </p:nvPr>
        </p:nvSpPr>
        <p:spPr/>
        <p:txBody>
          <a:bodyPr/>
          <a:lstStyle/>
          <a:p>
            <a:fld id="{A9D42F94-EB1E-477C-9179-4AA68FA94F39}" type="datetimeFigureOut">
              <a:rPr lang="hu-HU" smtClean="0"/>
              <a:t>2023. 04. 28.</a:t>
            </a:fld>
            <a:endParaRPr lang="hu-HU"/>
          </a:p>
        </p:txBody>
      </p:sp>
      <p:sp>
        <p:nvSpPr>
          <p:cNvPr id="5" name="Élőláb helye 4">
            <a:extLst>
              <a:ext uri="{FF2B5EF4-FFF2-40B4-BE49-F238E27FC236}">
                <a16:creationId xmlns:a16="http://schemas.microsoft.com/office/drawing/2014/main" id="{5B42F667-2F52-8DB3-091D-70CF99DAD682}"/>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F50F158B-58C2-7EA4-CF3E-28FFD3CA3251}"/>
              </a:ext>
            </a:extLst>
          </p:cNvPr>
          <p:cNvSpPr>
            <a:spLocks noGrp="1"/>
          </p:cNvSpPr>
          <p:nvPr>
            <p:ph type="sldNum" sz="quarter" idx="12"/>
          </p:nvPr>
        </p:nvSpPr>
        <p:spPr/>
        <p:txBody>
          <a:bodyPr/>
          <a:lstStyle/>
          <a:p>
            <a:fld id="{C8F14006-9428-48B1-A0DB-B213095534B8}" type="slidenum">
              <a:rPr lang="hu-HU" smtClean="0"/>
              <a:t>‹#›</a:t>
            </a:fld>
            <a:endParaRPr lang="hu-HU"/>
          </a:p>
        </p:txBody>
      </p:sp>
      <p:sp>
        <p:nvSpPr>
          <p:cNvPr id="7" name="Téglalap 6">
            <a:extLst>
              <a:ext uri="{FF2B5EF4-FFF2-40B4-BE49-F238E27FC236}">
                <a16:creationId xmlns:a16="http://schemas.microsoft.com/office/drawing/2014/main" id="{B897949F-584A-FCE6-F7A6-A7B9FB451440}"/>
              </a:ext>
            </a:extLst>
          </p:cNvPr>
          <p:cNvSpPr/>
          <p:nvPr userDrawn="1"/>
        </p:nvSpPr>
        <p:spPr>
          <a:xfrm flipH="1">
            <a:off x="0" y="0"/>
            <a:ext cx="9022079" cy="6858000"/>
          </a:xfrm>
          <a:custGeom>
            <a:avLst/>
            <a:gdLst>
              <a:gd name="connsiteX0" fmla="*/ 0 w 8031479"/>
              <a:gd name="connsiteY0" fmla="*/ 0 h 6858000"/>
              <a:gd name="connsiteX1" fmla="*/ 8031479 w 8031479"/>
              <a:gd name="connsiteY1" fmla="*/ 0 h 6858000"/>
              <a:gd name="connsiteX2" fmla="*/ 8031479 w 8031479"/>
              <a:gd name="connsiteY2" fmla="*/ 6858000 h 6858000"/>
              <a:gd name="connsiteX3" fmla="*/ 0 w 8031479"/>
              <a:gd name="connsiteY3" fmla="*/ 6858000 h 6858000"/>
              <a:gd name="connsiteX4" fmla="*/ 0 w 8031479"/>
              <a:gd name="connsiteY4" fmla="*/ 0 h 6858000"/>
              <a:gd name="connsiteX0" fmla="*/ 3169920 w 8031479"/>
              <a:gd name="connsiteY0" fmla="*/ 2697480 h 6858000"/>
              <a:gd name="connsiteX1" fmla="*/ 8031479 w 8031479"/>
              <a:gd name="connsiteY1" fmla="*/ 0 h 6858000"/>
              <a:gd name="connsiteX2" fmla="*/ 8031479 w 8031479"/>
              <a:gd name="connsiteY2" fmla="*/ 6858000 h 6858000"/>
              <a:gd name="connsiteX3" fmla="*/ 0 w 8031479"/>
              <a:gd name="connsiteY3" fmla="*/ 6858000 h 6858000"/>
              <a:gd name="connsiteX4" fmla="*/ 3169920 w 8031479"/>
              <a:gd name="connsiteY4" fmla="*/ 2697480 h 6858000"/>
              <a:gd name="connsiteX0" fmla="*/ 3321371 w 8182930"/>
              <a:gd name="connsiteY0" fmla="*/ 2827681 h 6988201"/>
              <a:gd name="connsiteX1" fmla="*/ 8182930 w 8182930"/>
              <a:gd name="connsiteY1" fmla="*/ 130201 h 6988201"/>
              <a:gd name="connsiteX2" fmla="*/ 8182930 w 8182930"/>
              <a:gd name="connsiteY2" fmla="*/ 6988201 h 6988201"/>
              <a:gd name="connsiteX3" fmla="*/ 151451 w 8182930"/>
              <a:gd name="connsiteY3" fmla="*/ 6988201 h 6988201"/>
              <a:gd name="connsiteX4" fmla="*/ 3321371 w 8182930"/>
              <a:gd name="connsiteY4" fmla="*/ 2827681 h 6988201"/>
              <a:gd name="connsiteX0" fmla="*/ 2717052 w 8218691"/>
              <a:gd name="connsiteY0" fmla="*/ 3207920 h 6972200"/>
              <a:gd name="connsiteX1" fmla="*/ 8218691 w 8218691"/>
              <a:gd name="connsiteY1" fmla="*/ 114200 h 6972200"/>
              <a:gd name="connsiteX2" fmla="*/ 8218691 w 8218691"/>
              <a:gd name="connsiteY2" fmla="*/ 6972200 h 6972200"/>
              <a:gd name="connsiteX3" fmla="*/ 187212 w 8218691"/>
              <a:gd name="connsiteY3" fmla="*/ 6972200 h 6972200"/>
              <a:gd name="connsiteX4" fmla="*/ 2717052 w 8218691"/>
              <a:gd name="connsiteY4" fmla="*/ 3207920 h 6972200"/>
              <a:gd name="connsiteX0" fmla="*/ 2983483 w 8485122"/>
              <a:gd name="connsiteY0" fmla="*/ 3207920 h 6972200"/>
              <a:gd name="connsiteX1" fmla="*/ 8485122 w 8485122"/>
              <a:gd name="connsiteY1" fmla="*/ 114200 h 6972200"/>
              <a:gd name="connsiteX2" fmla="*/ 8485122 w 8485122"/>
              <a:gd name="connsiteY2" fmla="*/ 6972200 h 6972200"/>
              <a:gd name="connsiteX3" fmla="*/ 453643 w 8485122"/>
              <a:gd name="connsiteY3" fmla="*/ 6972200 h 6972200"/>
              <a:gd name="connsiteX4" fmla="*/ 1215644 w 8485122"/>
              <a:gd name="connsiteY4" fmla="*/ 4869080 h 6972200"/>
              <a:gd name="connsiteX5" fmla="*/ 2983483 w 8485122"/>
              <a:gd name="connsiteY5" fmla="*/ 3207920 h 6972200"/>
              <a:gd name="connsiteX0" fmla="*/ 3051678 w 8553317"/>
              <a:gd name="connsiteY0" fmla="*/ 3207920 h 6972200"/>
              <a:gd name="connsiteX1" fmla="*/ 8553317 w 8553317"/>
              <a:gd name="connsiteY1" fmla="*/ 114200 h 6972200"/>
              <a:gd name="connsiteX2" fmla="*/ 8553317 w 8553317"/>
              <a:gd name="connsiteY2" fmla="*/ 6972200 h 6972200"/>
              <a:gd name="connsiteX3" fmla="*/ 521838 w 8553317"/>
              <a:gd name="connsiteY3" fmla="*/ 6972200 h 6972200"/>
              <a:gd name="connsiteX4" fmla="*/ 1283839 w 8553317"/>
              <a:gd name="connsiteY4" fmla="*/ 4869080 h 6972200"/>
              <a:gd name="connsiteX5" fmla="*/ 3051678 w 8553317"/>
              <a:gd name="connsiteY5" fmla="*/ 3207920 h 6972200"/>
              <a:gd name="connsiteX0" fmla="*/ 2529840 w 8031479"/>
              <a:gd name="connsiteY0" fmla="*/ 3207920 h 6972200"/>
              <a:gd name="connsiteX1" fmla="*/ 8031479 w 8031479"/>
              <a:gd name="connsiteY1" fmla="*/ 114200 h 6972200"/>
              <a:gd name="connsiteX2" fmla="*/ 8031479 w 8031479"/>
              <a:gd name="connsiteY2" fmla="*/ 6972200 h 6972200"/>
              <a:gd name="connsiteX3" fmla="*/ 0 w 8031479"/>
              <a:gd name="connsiteY3" fmla="*/ 6972200 h 6972200"/>
              <a:gd name="connsiteX4" fmla="*/ 762001 w 8031479"/>
              <a:gd name="connsiteY4" fmla="*/ 4869080 h 6972200"/>
              <a:gd name="connsiteX5" fmla="*/ 2529840 w 8031479"/>
              <a:gd name="connsiteY5" fmla="*/ 3207920 h 6972200"/>
              <a:gd name="connsiteX0" fmla="*/ 3520440 w 9022079"/>
              <a:gd name="connsiteY0" fmla="*/ 3207920 h 6972200"/>
              <a:gd name="connsiteX1" fmla="*/ 9022079 w 9022079"/>
              <a:gd name="connsiteY1" fmla="*/ 114200 h 6972200"/>
              <a:gd name="connsiteX2" fmla="*/ 9022079 w 9022079"/>
              <a:gd name="connsiteY2" fmla="*/ 6972200 h 6972200"/>
              <a:gd name="connsiteX3" fmla="*/ 0 w 9022079"/>
              <a:gd name="connsiteY3" fmla="*/ 6972200 h 6972200"/>
              <a:gd name="connsiteX4" fmla="*/ 1752601 w 9022079"/>
              <a:gd name="connsiteY4" fmla="*/ 4869080 h 6972200"/>
              <a:gd name="connsiteX5" fmla="*/ 3520440 w 9022079"/>
              <a:gd name="connsiteY5" fmla="*/ 3207920 h 6972200"/>
              <a:gd name="connsiteX0" fmla="*/ 3520440 w 9022079"/>
              <a:gd name="connsiteY0" fmla="*/ 3207920 h 6972200"/>
              <a:gd name="connsiteX1" fmla="*/ 9022079 w 9022079"/>
              <a:gd name="connsiteY1" fmla="*/ 114200 h 6972200"/>
              <a:gd name="connsiteX2" fmla="*/ 9022079 w 9022079"/>
              <a:gd name="connsiteY2" fmla="*/ 6972200 h 6972200"/>
              <a:gd name="connsiteX3" fmla="*/ 0 w 9022079"/>
              <a:gd name="connsiteY3" fmla="*/ 6972200 h 6972200"/>
              <a:gd name="connsiteX4" fmla="*/ 1752601 w 9022079"/>
              <a:gd name="connsiteY4" fmla="*/ 4869080 h 6972200"/>
              <a:gd name="connsiteX5" fmla="*/ 3520440 w 9022079"/>
              <a:gd name="connsiteY5" fmla="*/ 3207920 h 6972200"/>
              <a:gd name="connsiteX0" fmla="*/ 3694426 w 9196065"/>
              <a:gd name="connsiteY0" fmla="*/ 3207920 h 6972200"/>
              <a:gd name="connsiteX1" fmla="*/ 9196065 w 9196065"/>
              <a:gd name="connsiteY1" fmla="*/ 114200 h 6972200"/>
              <a:gd name="connsiteX2" fmla="*/ 9196065 w 9196065"/>
              <a:gd name="connsiteY2" fmla="*/ 6972200 h 6972200"/>
              <a:gd name="connsiteX3" fmla="*/ 173986 w 9196065"/>
              <a:gd name="connsiteY3" fmla="*/ 6972200 h 6972200"/>
              <a:gd name="connsiteX4" fmla="*/ 3694426 w 9196065"/>
              <a:gd name="connsiteY4" fmla="*/ 3207920 h 6972200"/>
              <a:gd name="connsiteX0" fmla="*/ 3520440 w 9022079"/>
              <a:gd name="connsiteY0" fmla="*/ 3207920 h 6972200"/>
              <a:gd name="connsiteX1" fmla="*/ 9022079 w 9022079"/>
              <a:gd name="connsiteY1" fmla="*/ 114200 h 6972200"/>
              <a:gd name="connsiteX2" fmla="*/ 9022079 w 9022079"/>
              <a:gd name="connsiteY2" fmla="*/ 6972200 h 6972200"/>
              <a:gd name="connsiteX3" fmla="*/ 0 w 9022079"/>
              <a:gd name="connsiteY3" fmla="*/ 6972200 h 6972200"/>
              <a:gd name="connsiteX4" fmla="*/ 3520440 w 9022079"/>
              <a:gd name="connsiteY4" fmla="*/ 3207920 h 6972200"/>
              <a:gd name="connsiteX0" fmla="*/ 3520440 w 9022079"/>
              <a:gd name="connsiteY0" fmla="*/ 3227109 h 6991389"/>
              <a:gd name="connsiteX1" fmla="*/ 9022079 w 9022079"/>
              <a:gd name="connsiteY1" fmla="*/ 133389 h 6991389"/>
              <a:gd name="connsiteX2" fmla="*/ 9022079 w 9022079"/>
              <a:gd name="connsiteY2" fmla="*/ 6991389 h 6991389"/>
              <a:gd name="connsiteX3" fmla="*/ 0 w 9022079"/>
              <a:gd name="connsiteY3" fmla="*/ 6991389 h 6991389"/>
              <a:gd name="connsiteX4" fmla="*/ 3520440 w 9022079"/>
              <a:gd name="connsiteY4" fmla="*/ 3227109 h 6991389"/>
              <a:gd name="connsiteX0" fmla="*/ 3520440 w 9022079"/>
              <a:gd name="connsiteY0" fmla="*/ 3239868 h 7004148"/>
              <a:gd name="connsiteX1" fmla="*/ 9022079 w 9022079"/>
              <a:gd name="connsiteY1" fmla="*/ 146148 h 7004148"/>
              <a:gd name="connsiteX2" fmla="*/ 9022079 w 9022079"/>
              <a:gd name="connsiteY2" fmla="*/ 7004148 h 7004148"/>
              <a:gd name="connsiteX3" fmla="*/ 0 w 9022079"/>
              <a:gd name="connsiteY3" fmla="*/ 7004148 h 7004148"/>
              <a:gd name="connsiteX4" fmla="*/ 3520440 w 9022079"/>
              <a:gd name="connsiteY4" fmla="*/ 3239868 h 7004148"/>
              <a:gd name="connsiteX0" fmla="*/ 3708139 w 9209778"/>
              <a:gd name="connsiteY0" fmla="*/ 3198869 h 6963149"/>
              <a:gd name="connsiteX1" fmla="*/ 9209778 w 9209778"/>
              <a:gd name="connsiteY1" fmla="*/ 105149 h 6963149"/>
              <a:gd name="connsiteX2" fmla="*/ 9209778 w 9209778"/>
              <a:gd name="connsiteY2" fmla="*/ 6963149 h 6963149"/>
              <a:gd name="connsiteX3" fmla="*/ 187699 w 9209778"/>
              <a:gd name="connsiteY3" fmla="*/ 6963149 h 6963149"/>
              <a:gd name="connsiteX4" fmla="*/ 2610861 w 9209778"/>
              <a:gd name="connsiteY4" fmla="*/ 5241030 h 6963149"/>
              <a:gd name="connsiteX5" fmla="*/ 3708139 w 9209778"/>
              <a:gd name="connsiteY5" fmla="*/ 3198869 h 6963149"/>
              <a:gd name="connsiteX0" fmla="*/ 5201659 w 9209778"/>
              <a:gd name="connsiteY0" fmla="*/ 2830815 h 6976095"/>
              <a:gd name="connsiteX1" fmla="*/ 9209778 w 9209778"/>
              <a:gd name="connsiteY1" fmla="*/ 118095 h 6976095"/>
              <a:gd name="connsiteX2" fmla="*/ 9209778 w 9209778"/>
              <a:gd name="connsiteY2" fmla="*/ 6976095 h 6976095"/>
              <a:gd name="connsiteX3" fmla="*/ 187699 w 9209778"/>
              <a:gd name="connsiteY3" fmla="*/ 6976095 h 6976095"/>
              <a:gd name="connsiteX4" fmla="*/ 2610861 w 9209778"/>
              <a:gd name="connsiteY4" fmla="*/ 5253976 h 6976095"/>
              <a:gd name="connsiteX5" fmla="*/ 5201659 w 9209778"/>
              <a:gd name="connsiteY5" fmla="*/ 2830815 h 6976095"/>
              <a:gd name="connsiteX0" fmla="*/ 5811259 w 9209778"/>
              <a:gd name="connsiteY0" fmla="*/ 2178359 h 7009439"/>
              <a:gd name="connsiteX1" fmla="*/ 9209778 w 9209778"/>
              <a:gd name="connsiteY1" fmla="*/ 151439 h 7009439"/>
              <a:gd name="connsiteX2" fmla="*/ 9209778 w 9209778"/>
              <a:gd name="connsiteY2" fmla="*/ 7009439 h 7009439"/>
              <a:gd name="connsiteX3" fmla="*/ 187699 w 9209778"/>
              <a:gd name="connsiteY3" fmla="*/ 7009439 h 7009439"/>
              <a:gd name="connsiteX4" fmla="*/ 2610861 w 9209778"/>
              <a:gd name="connsiteY4" fmla="*/ 5287320 h 7009439"/>
              <a:gd name="connsiteX5" fmla="*/ 5811259 w 9209778"/>
              <a:gd name="connsiteY5" fmla="*/ 2178359 h 7009439"/>
              <a:gd name="connsiteX0" fmla="*/ 5845366 w 9243885"/>
              <a:gd name="connsiteY0" fmla="*/ 2175012 h 7006092"/>
              <a:gd name="connsiteX1" fmla="*/ 9243885 w 9243885"/>
              <a:gd name="connsiteY1" fmla="*/ 148092 h 7006092"/>
              <a:gd name="connsiteX2" fmla="*/ 9243885 w 9243885"/>
              <a:gd name="connsiteY2" fmla="*/ 7006092 h 7006092"/>
              <a:gd name="connsiteX3" fmla="*/ 221806 w 9243885"/>
              <a:gd name="connsiteY3" fmla="*/ 7006092 h 7006092"/>
              <a:gd name="connsiteX4" fmla="*/ 2111568 w 9243885"/>
              <a:gd name="connsiteY4" fmla="*/ 4933453 h 7006092"/>
              <a:gd name="connsiteX5" fmla="*/ 5845366 w 9243885"/>
              <a:gd name="connsiteY5" fmla="*/ 2175012 h 7006092"/>
              <a:gd name="connsiteX0" fmla="*/ 6010514 w 9409033"/>
              <a:gd name="connsiteY0" fmla="*/ 2178657 h 7009737"/>
              <a:gd name="connsiteX1" fmla="*/ 9409033 w 9409033"/>
              <a:gd name="connsiteY1" fmla="*/ 151737 h 7009737"/>
              <a:gd name="connsiteX2" fmla="*/ 9409033 w 9409033"/>
              <a:gd name="connsiteY2" fmla="*/ 7009737 h 7009737"/>
              <a:gd name="connsiteX3" fmla="*/ 386954 w 9409033"/>
              <a:gd name="connsiteY3" fmla="*/ 7009737 h 7009737"/>
              <a:gd name="connsiteX4" fmla="*/ 996556 w 9409033"/>
              <a:gd name="connsiteY4" fmla="*/ 5318098 h 7009737"/>
              <a:gd name="connsiteX5" fmla="*/ 6010514 w 9409033"/>
              <a:gd name="connsiteY5" fmla="*/ 2178657 h 7009737"/>
              <a:gd name="connsiteX0" fmla="*/ 5825476 w 9223995"/>
              <a:gd name="connsiteY0" fmla="*/ 2180617 h 7011697"/>
              <a:gd name="connsiteX1" fmla="*/ 9223995 w 9223995"/>
              <a:gd name="connsiteY1" fmla="*/ 153697 h 7011697"/>
              <a:gd name="connsiteX2" fmla="*/ 9223995 w 9223995"/>
              <a:gd name="connsiteY2" fmla="*/ 7011697 h 7011697"/>
              <a:gd name="connsiteX3" fmla="*/ 201916 w 9223995"/>
              <a:gd name="connsiteY3" fmla="*/ 7011697 h 7011697"/>
              <a:gd name="connsiteX4" fmla="*/ 2381238 w 9223995"/>
              <a:gd name="connsiteY4" fmla="*/ 5518178 h 7011697"/>
              <a:gd name="connsiteX5" fmla="*/ 5825476 w 9223995"/>
              <a:gd name="connsiteY5" fmla="*/ 2180617 h 7011697"/>
              <a:gd name="connsiteX0" fmla="*/ 5918537 w 9317056"/>
              <a:gd name="connsiteY0" fmla="*/ 2180617 h 7011697"/>
              <a:gd name="connsiteX1" fmla="*/ 9317056 w 9317056"/>
              <a:gd name="connsiteY1" fmla="*/ 153697 h 7011697"/>
              <a:gd name="connsiteX2" fmla="*/ 9317056 w 9317056"/>
              <a:gd name="connsiteY2" fmla="*/ 7011697 h 7011697"/>
              <a:gd name="connsiteX3" fmla="*/ 294977 w 9317056"/>
              <a:gd name="connsiteY3" fmla="*/ 7011697 h 7011697"/>
              <a:gd name="connsiteX4" fmla="*/ 2474299 w 9317056"/>
              <a:gd name="connsiteY4" fmla="*/ 5518178 h 7011697"/>
              <a:gd name="connsiteX5" fmla="*/ 5918537 w 9317056"/>
              <a:gd name="connsiteY5" fmla="*/ 2180617 h 7011697"/>
              <a:gd name="connsiteX0" fmla="*/ 5898939 w 9297458"/>
              <a:gd name="connsiteY0" fmla="*/ 2180617 h 7011697"/>
              <a:gd name="connsiteX1" fmla="*/ 9297458 w 9297458"/>
              <a:gd name="connsiteY1" fmla="*/ 153697 h 7011697"/>
              <a:gd name="connsiteX2" fmla="*/ 9297458 w 9297458"/>
              <a:gd name="connsiteY2" fmla="*/ 7011697 h 7011697"/>
              <a:gd name="connsiteX3" fmla="*/ 275379 w 9297458"/>
              <a:gd name="connsiteY3" fmla="*/ 7011697 h 7011697"/>
              <a:gd name="connsiteX4" fmla="*/ 2454701 w 9297458"/>
              <a:gd name="connsiteY4" fmla="*/ 5518178 h 7011697"/>
              <a:gd name="connsiteX5" fmla="*/ 5898939 w 9297458"/>
              <a:gd name="connsiteY5" fmla="*/ 2180617 h 7011697"/>
              <a:gd name="connsiteX0" fmla="*/ 5898939 w 9297458"/>
              <a:gd name="connsiteY0" fmla="*/ 2180617 h 7011697"/>
              <a:gd name="connsiteX1" fmla="*/ 9297458 w 9297458"/>
              <a:gd name="connsiteY1" fmla="*/ 153697 h 7011697"/>
              <a:gd name="connsiteX2" fmla="*/ 9297458 w 9297458"/>
              <a:gd name="connsiteY2" fmla="*/ 7011697 h 7011697"/>
              <a:gd name="connsiteX3" fmla="*/ 275379 w 9297458"/>
              <a:gd name="connsiteY3" fmla="*/ 7011697 h 7011697"/>
              <a:gd name="connsiteX4" fmla="*/ 2454701 w 9297458"/>
              <a:gd name="connsiteY4" fmla="*/ 5518178 h 7011697"/>
              <a:gd name="connsiteX5" fmla="*/ 5898939 w 9297458"/>
              <a:gd name="connsiteY5" fmla="*/ 2180617 h 7011697"/>
              <a:gd name="connsiteX0" fmla="*/ 5898939 w 9297458"/>
              <a:gd name="connsiteY0" fmla="*/ 2155030 h 6986110"/>
              <a:gd name="connsiteX1" fmla="*/ 9297458 w 9297458"/>
              <a:gd name="connsiteY1" fmla="*/ 128110 h 6986110"/>
              <a:gd name="connsiteX2" fmla="*/ 9297458 w 9297458"/>
              <a:gd name="connsiteY2" fmla="*/ 6986110 h 6986110"/>
              <a:gd name="connsiteX3" fmla="*/ 275379 w 9297458"/>
              <a:gd name="connsiteY3" fmla="*/ 6986110 h 6986110"/>
              <a:gd name="connsiteX4" fmla="*/ 2454701 w 9297458"/>
              <a:gd name="connsiteY4" fmla="*/ 5492591 h 6986110"/>
              <a:gd name="connsiteX5" fmla="*/ 5898939 w 9297458"/>
              <a:gd name="connsiteY5" fmla="*/ 2155030 h 6986110"/>
              <a:gd name="connsiteX0" fmla="*/ 5952660 w 9351179"/>
              <a:gd name="connsiteY0" fmla="*/ 2155030 h 6986110"/>
              <a:gd name="connsiteX1" fmla="*/ 9351179 w 9351179"/>
              <a:gd name="connsiteY1" fmla="*/ 128110 h 6986110"/>
              <a:gd name="connsiteX2" fmla="*/ 9351179 w 9351179"/>
              <a:gd name="connsiteY2" fmla="*/ 6986110 h 6986110"/>
              <a:gd name="connsiteX3" fmla="*/ 329100 w 9351179"/>
              <a:gd name="connsiteY3" fmla="*/ 6986110 h 6986110"/>
              <a:gd name="connsiteX4" fmla="*/ 2508422 w 9351179"/>
              <a:gd name="connsiteY4" fmla="*/ 5492591 h 6986110"/>
              <a:gd name="connsiteX5" fmla="*/ 5952660 w 9351179"/>
              <a:gd name="connsiteY5" fmla="*/ 2155030 h 6986110"/>
              <a:gd name="connsiteX0" fmla="*/ 5623560 w 9022079"/>
              <a:gd name="connsiteY0" fmla="*/ 2155030 h 6986110"/>
              <a:gd name="connsiteX1" fmla="*/ 9022079 w 9022079"/>
              <a:gd name="connsiteY1" fmla="*/ 128110 h 6986110"/>
              <a:gd name="connsiteX2" fmla="*/ 9022079 w 9022079"/>
              <a:gd name="connsiteY2" fmla="*/ 6986110 h 6986110"/>
              <a:gd name="connsiteX3" fmla="*/ 0 w 9022079"/>
              <a:gd name="connsiteY3" fmla="*/ 6986110 h 6986110"/>
              <a:gd name="connsiteX4" fmla="*/ 2179322 w 9022079"/>
              <a:gd name="connsiteY4" fmla="*/ 5492591 h 6986110"/>
              <a:gd name="connsiteX5" fmla="*/ 5623560 w 9022079"/>
              <a:gd name="connsiteY5" fmla="*/ 2155030 h 6986110"/>
              <a:gd name="connsiteX0" fmla="*/ 5623560 w 9022079"/>
              <a:gd name="connsiteY0" fmla="*/ 2026920 h 6858000"/>
              <a:gd name="connsiteX1" fmla="*/ 9022079 w 9022079"/>
              <a:gd name="connsiteY1" fmla="*/ 0 h 6858000"/>
              <a:gd name="connsiteX2" fmla="*/ 9022079 w 9022079"/>
              <a:gd name="connsiteY2" fmla="*/ 6858000 h 6858000"/>
              <a:gd name="connsiteX3" fmla="*/ 0 w 9022079"/>
              <a:gd name="connsiteY3" fmla="*/ 6858000 h 6858000"/>
              <a:gd name="connsiteX4" fmla="*/ 2179322 w 9022079"/>
              <a:gd name="connsiteY4" fmla="*/ 5364481 h 6858000"/>
              <a:gd name="connsiteX5" fmla="*/ 5623560 w 9022079"/>
              <a:gd name="connsiteY5" fmla="*/ 2026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22079" h="6858000">
                <a:moveTo>
                  <a:pt x="5623560" y="2026920"/>
                </a:moveTo>
                <a:cubicBezTo>
                  <a:pt x="7465060" y="1635760"/>
                  <a:pt x="7327899" y="38100"/>
                  <a:pt x="9022079" y="0"/>
                </a:cubicBezTo>
                <a:lnTo>
                  <a:pt x="9022079" y="6858000"/>
                </a:lnTo>
                <a:lnTo>
                  <a:pt x="0" y="6858000"/>
                </a:lnTo>
                <a:cubicBezTo>
                  <a:pt x="17780" y="6319520"/>
                  <a:pt x="952502" y="5610861"/>
                  <a:pt x="2179322" y="5364481"/>
                </a:cubicBezTo>
                <a:cubicBezTo>
                  <a:pt x="3406142" y="5118101"/>
                  <a:pt x="3782060" y="2418080"/>
                  <a:pt x="5623560" y="2026920"/>
                </a:cubicBezTo>
                <a:close/>
              </a:path>
            </a:pathLst>
          </a:custGeom>
          <a:solidFill>
            <a:srgbClr val="F15729">
              <a:alpha val="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Tree>
    <p:extLst>
      <p:ext uri="{BB962C8B-B14F-4D97-AF65-F5344CB8AC3E}">
        <p14:creationId xmlns:p14="http://schemas.microsoft.com/office/powerpoint/2010/main" val="2186630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3E99014-2B64-E44B-CA25-5E392D81D2DD}"/>
              </a:ext>
            </a:extLst>
          </p:cNvPr>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a:extLst>
              <a:ext uri="{FF2B5EF4-FFF2-40B4-BE49-F238E27FC236}">
                <a16:creationId xmlns:a16="http://schemas.microsoft.com/office/drawing/2014/main" id="{F6342CB8-A971-8400-EDBD-FD31972226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u-HU"/>
              <a:t>Mintaszöveg szerkesztése</a:t>
            </a:r>
          </a:p>
        </p:txBody>
      </p:sp>
      <p:sp>
        <p:nvSpPr>
          <p:cNvPr id="4" name="Dátum helye 3">
            <a:extLst>
              <a:ext uri="{FF2B5EF4-FFF2-40B4-BE49-F238E27FC236}">
                <a16:creationId xmlns:a16="http://schemas.microsoft.com/office/drawing/2014/main" id="{F33EAEB1-692B-EB33-B625-9FBFCBB2F329}"/>
              </a:ext>
            </a:extLst>
          </p:cNvPr>
          <p:cNvSpPr>
            <a:spLocks noGrp="1"/>
          </p:cNvSpPr>
          <p:nvPr>
            <p:ph type="dt" sz="half" idx="10"/>
          </p:nvPr>
        </p:nvSpPr>
        <p:spPr/>
        <p:txBody>
          <a:bodyPr/>
          <a:lstStyle/>
          <a:p>
            <a:fld id="{A9D42F94-EB1E-477C-9179-4AA68FA94F39}" type="datetimeFigureOut">
              <a:rPr lang="hu-HU" smtClean="0"/>
              <a:t>2023. 04. 28.</a:t>
            </a:fld>
            <a:endParaRPr lang="hu-HU"/>
          </a:p>
        </p:txBody>
      </p:sp>
      <p:sp>
        <p:nvSpPr>
          <p:cNvPr id="5" name="Élőláb helye 4">
            <a:extLst>
              <a:ext uri="{FF2B5EF4-FFF2-40B4-BE49-F238E27FC236}">
                <a16:creationId xmlns:a16="http://schemas.microsoft.com/office/drawing/2014/main" id="{D76723AC-3892-AAF1-A5D3-E4D3BADAF52D}"/>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31531086-5E82-370B-552D-EB1D56515E47}"/>
              </a:ext>
            </a:extLst>
          </p:cNvPr>
          <p:cNvSpPr>
            <a:spLocks noGrp="1"/>
          </p:cNvSpPr>
          <p:nvPr>
            <p:ph type="sldNum" sz="quarter" idx="12"/>
          </p:nvPr>
        </p:nvSpPr>
        <p:spPr/>
        <p:txBody>
          <a:bodyPr/>
          <a:lstStyle/>
          <a:p>
            <a:fld id="{C8F14006-9428-48B1-A0DB-B213095534B8}" type="slidenum">
              <a:rPr lang="hu-HU" smtClean="0"/>
              <a:t>‹#›</a:t>
            </a:fld>
            <a:endParaRPr lang="hu-HU"/>
          </a:p>
        </p:txBody>
      </p:sp>
    </p:spTree>
    <p:extLst>
      <p:ext uri="{BB962C8B-B14F-4D97-AF65-F5344CB8AC3E}">
        <p14:creationId xmlns:p14="http://schemas.microsoft.com/office/powerpoint/2010/main" val="2531480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29F6F2E-6613-8F57-58E5-07B406C7EDA1}"/>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9066EB1A-2F9E-5D59-8D45-083AA375A305}"/>
              </a:ext>
            </a:extLst>
          </p:cNvPr>
          <p:cNvSpPr>
            <a:spLocks noGrp="1"/>
          </p:cNvSpPr>
          <p:nvPr>
            <p:ph sz="half" idx="1"/>
          </p:nvPr>
        </p:nvSpPr>
        <p:spPr>
          <a:xfrm>
            <a:off x="838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66C4A13D-5136-619D-6A47-C12CE9FBA504}"/>
              </a:ext>
            </a:extLst>
          </p:cNvPr>
          <p:cNvSpPr>
            <a:spLocks noGrp="1"/>
          </p:cNvSpPr>
          <p:nvPr>
            <p:ph sz="half" idx="2"/>
          </p:nvPr>
        </p:nvSpPr>
        <p:spPr>
          <a:xfrm>
            <a:off x="6172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a:extLst>
              <a:ext uri="{FF2B5EF4-FFF2-40B4-BE49-F238E27FC236}">
                <a16:creationId xmlns:a16="http://schemas.microsoft.com/office/drawing/2014/main" id="{1ACBB7D9-43FD-D7CB-A4FC-DEC0B2A2892F}"/>
              </a:ext>
            </a:extLst>
          </p:cNvPr>
          <p:cNvSpPr>
            <a:spLocks noGrp="1"/>
          </p:cNvSpPr>
          <p:nvPr>
            <p:ph type="dt" sz="half" idx="10"/>
          </p:nvPr>
        </p:nvSpPr>
        <p:spPr/>
        <p:txBody>
          <a:bodyPr/>
          <a:lstStyle/>
          <a:p>
            <a:fld id="{A9D42F94-EB1E-477C-9179-4AA68FA94F39}" type="datetimeFigureOut">
              <a:rPr lang="hu-HU" smtClean="0"/>
              <a:t>2023. 04. 28.</a:t>
            </a:fld>
            <a:endParaRPr lang="hu-HU"/>
          </a:p>
        </p:txBody>
      </p:sp>
      <p:sp>
        <p:nvSpPr>
          <p:cNvPr id="6" name="Élőláb helye 5">
            <a:extLst>
              <a:ext uri="{FF2B5EF4-FFF2-40B4-BE49-F238E27FC236}">
                <a16:creationId xmlns:a16="http://schemas.microsoft.com/office/drawing/2014/main" id="{CF2462AC-00E3-58DB-2B01-6174DD001C9B}"/>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552FF37A-1505-D94D-50E9-7F6A934C7F73}"/>
              </a:ext>
            </a:extLst>
          </p:cNvPr>
          <p:cNvSpPr>
            <a:spLocks noGrp="1"/>
          </p:cNvSpPr>
          <p:nvPr>
            <p:ph type="sldNum" sz="quarter" idx="12"/>
          </p:nvPr>
        </p:nvSpPr>
        <p:spPr/>
        <p:txBody>
          <a:bodyPr/>
          <a:lstStyle/>
          <a:p>
            <a:fld id="{C8F14006-9428-48B1-A0DB-B213095534B8}" type="slidenum">
              <a:rPr lang="hu-HU" smtClean="0"/>
              <a:t>‹#›</a:t>
            </a:fld>
            <a:endParaRPr lang="hu-HU"/>
          </a:p>
        </p:txBody>
      </p:sp>
    </p:spTree>
    <p:extLst>
      <p:ext uri="{BB962C8B-B14F-4D97-AF65-F5344CB8AC3E}">
        <p14:creationId xmlns:p14="http://schemas.microsoft.com/office/powerpoint/2010/main" val="2616269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46E73B8-36D9-0E43-E6EA-E4B40C105363}"/>
              </a:ext>
            </a:extLst>
          </p:cNvPr>
          <p:cNvSpPr>
            <a:spLocks noGrp="1"/>
          </p:cNvSpPr>
          <p:nvPr>
            <p:ph type="title"/>
          </p:nvPr>
        </p:nvSpPr>
        <p:spPr>
          <a:xfrm>
            <a:off x="839788" y="365125"/>
            <a:ext cx="10515600" cy="1325563"/>
          </a:xfrm>
        </p:spPr>
        <p:txBody>
          <a:bodyPr/>
          <a:lstStyle/>
          <a:p>
            <a:r>
              <a:rPr lang="hu-HU"/>
              <a:t>Mintacím szerkesztése</a:t>
            </a:r>
          </a:p>
        </p:txBody>
      </p:sp>
      <p:sp>
        <p:nvSpPr>
          <p:cNvPr id="3" name="Szöveg helye 2">
            <a:extLst>
              <a:ext uri="{FF2B5EF4-FFF2-40B4-BE49-F238E27FC236}">
                <a16:creationId xmlns:a16="http://schemas.microsoft.com/office/drawing/2014/main" id="{C760D29C-E5AD-C1CC-5162-BB3945DE18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a:extLst>
              <a:ext uri="{FF2B5EF4-FFF2-40B4-BE49-F238E27FC236}">
                <a16:creationId xmlns:a16="http://schemas.microsoft.com/office/drawing/2014/main" id="{0AE25ABC-BD02-07BA-24B6-EE29B7C4A8C1}"/>
              </a:ext>
            </a:extLst>
          </p:cNvPr>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81ACAC46-CC0A-066C-28D5-F4C6C84583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a:extLst>
              <a:ext uri="{FF2B5EF4-FFF2-40B4-BE49-F238E27FC236}">
                <a16:creationId xmlns:a16="http://schemas.microsoft.com/office/drawing/2014/main" id="{22CBFB0B-8242-F209-80B7-3732CE2B753F}"/>
              </a:ext>
            </a:extLst>
          </p:cNvPr>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a:extLst>
              <a:ext uri="{FF2B5EF4-FFF2-40B4-BE49-F238E27FC236}">
                <a16:creationId xmlns:a16="http://schemas.microsoft.com/office/drawing/2014/main" id="{1597E2C4-0206-5199-DAEA-A4EADC8534D5}"/>
              </a:ext>
            </a:extLst>
          </p:cNvPr>
          <p:cNvSpPr>
            <a:spLocks noGrp="1"/>
          </p:cNvSpPr>
          <p:nvPr>
            <p:ph type="dt" sz="half" idx="10"/>
          </p:nvPr>
        </p:nvSpPr>
        <p:spPr/>
        <p:txBody>
          <a:bodyPr/>
          <a:lstStyle/>
          <a:p>
            <a:fld id="{A9D42F94-EB1E-477C-9179-4AA68FA94F39}" type="datetimeFigureOut">
              <a:rPr lang="hu-HU" smtClean="0"/>
              <a:t>2023. 04. 28.</a:t>
            </a:fld>
            <a:endParaRPr lang="hu-HU"/>
          </a:p>
        </p:txBody>
      </p:sp>
      <p:sp>
        <p:nvSpPr>
          <p:cNvPr id="8" name="Élőláb helye 7">
            <a:extLst>
              <a:ext uri="{FF2B5EF4-FFF2-40B4-BE49-F238E27FC236}">
                <a16:creationId xmlns:a16="http://schemas.microsoft.com/office/drawing/2014/main" id="{CF7E1118-8E29-36BA-9CB1-2C6D25127D7A}"/>
              </a:ext>
            </a:extLst>
          </p:cNvPr>
          <p:cNvSpPr>
            <a:spLocks noGrp="1"/>
          </p:cNvSpPr>
          <p:nvPr>
            <p:ph type="ftr" sz="quarter" idx="11"/>
          </p:nvPr>
        </p:nvSpPr>
        <p:spPr/>
        <p:txBody>
          <a:bodyPr/>
          <a:lstStyle/>
          <a:p>
            <a:endParaRPr lang="hu-HU"/>
          </a:p>
        </p:txBody>
      </p:sp>
      <p:sp>
        <p:nvSpPr>
          <p:cNvPr id="9" name="Dia számának helye 8">
            <a:extLst>
              <a:ext uri="{FF2B5EF4-FFF2-40B4-BE49-F238E27FC236}">
                <a16:creationId xmlns:a16="http://schemas.microsoft.com/office/drawing/2014/main" id="{8FF96834-95CC-153C-1389-8982595D8DD5}"/>
              </a:ext>
            </a:extLst>
          </p:cNvPr>
          <p:cNvSpPr>
            <a:spLocks noGrp="1"/>
          </p:cNvSpPr>
          <p:nvPr>
            <p:ph type="sldNum" sz="quarter" idx="12"/>
          </p:nvPr>
        </p:nvSpPr>
        <p:spPr/>
        <p:txBody>
          <a:bodyPr/>
          <a:lstStyle/>
          <a:p>
            <a:fld id="{C8F14006-9428-48B1-A0DB-B213095534B8}" type="slidenum">
              <a:rPr lang="hu-HU" smtClean="0"/>
              <a:t>‹#›</a:t>
            </a:fld>
            <a:endParaRPr lang="hu-HU"/>
          </a:p>
        </p:txBody>
      </p:sp>
    </p:spTree>
    <p:extLst>
      <p:ext uri="{BB962C8B-B14F-4D97-AF65-F5344CB8AC3E}">
        <p14:creationId xmlns:p14="http://schemas.microsoft.com/office/powerpoint/2010/main" val="1810882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4470335-9D71-C2C8-43BC-36F8A62A6952}"/>
              </a:ext>
            </a:extLst>
          </p:cNvPr>
          <p:cNvSpPr>
            <a:spLocks noGrp="1"/>
          </p:cNvSpPr>
          <p:nvPr>
            <p:ph type="title"/>
          </p:nvPr>
        </p:nvSpPr>
        <p:spPr/>
        <p:txBody>
          <a:bodyPr/>
          <a:lstStyle/>
          <a:p>
            <a:r>
              <a:rPr lang="hu-HU"/>
              <a:t>Mintacím szerkesztése</a:t>
            </a:r>
          </a:p>
        </p:txBody>
      </p:sp>
      <p:sp>
        <p:nvSpPr>
          <p:cNvPr id="3" name="Dátum helye 2">
            <a:extLst>
              <a:ext uri="{FF2B5EF4-FFF2-40B4-BE49-F238E27FC236}">
                <a16:creationId xmlns:a16="http://schemas.microsoft.com/office/drawing/2014/main" id="{5D91C936-9EC7-FAEE-68E0-01CB50B45666}"/>
              </a:ext>
            </a:extLst>
          </p:cNvPr>
          <p:cNvSpPr>
            <a:spLocks noGrp="1"/>
          </p:cNvSpPr>
          <p:nvPr>
            <p:ph type="dt" sz="half" idx="10"/>
          </p:nvPr>
        </p:nvSpPr>
        <p:spPr/>
        <p:txBody>
          <a:bodyPr/>
          <a:lstStyle/>
          <a:p>
            <a:fld id="{A9D42F94-EB1E-477C-9179-4AA68FA94F39}" type="datetimeFigureOut">
              <a:rPr lang="hu-HU" smtClean="0"/>
              <a:t>2023. 04. 28.</a:t>
            </a:fld>
            <a:endParaRPr lang="hu-HU"/>
          </a:p>
        </p:txBody>
      </p:sp>
      <p:sp>
        <p:nvSpPr>
          <p:cNvPr id="4" name="Élőláb helye 3">
            <a:extLst>
              <a:ext uri="{FF2B5EF4-FFF2-40B4-BE49-F238E27FC236}">
                <a16:creationId xmlns:a16="http://schemas.microsoft.com/office/drawing/2014/main" id="{12B9F1AF-C3B8-97AA-26BF-D44C736A7F02}"/>
              </a:ext>
            </a:extLst>
          </p:cNvPr>
          <p:cNvSpPr>
            <a:spLocks noGrp="1"/>
          </p:cNvSpPr>
          <p:nvPr>
            <p:ph type="ftr" sz="quarter" idx="11"/>
          </p:nvPr>
        </p:nvSpPr>
        <p:spPr/>
        <p:txBody>
          <a:bodyPr/>
          <a:lstStyle/>
          <a:p>
            <a:endParaRPr lang="hu-HU"/>
          </a:p>
        </p:txBody>
      </p:sp>
      <p:sp>
        <p:nvSpPr>
          <p:cNvPr id="5" name="Dia számának helye 4">
            <a:extLst>
              <a:ext uri="{FF2B5EF4-FFF2-40B4-BE49-F238E27FC236}">
                <a16:creationId xmlns:a16="http://schemas.microsoft.com/office/drawing/2014/main" id="{BC0FA15D-43EF-A5C3-22C2-D18F724B3982}"/>
              </a:ext>
            </a:extLst>
          </p:cNvPr>
          <p:cNvSpPr>
            <a:spLocks noGrp="1"/>
          </p:cNvSpPr>
          <p:nvPr>
            <p:ph type="sldNum" sz="quarter" idx="12"/>
          </p:nvPr>
        </p:nvSpPr>
        <p:spPr/>
        <p:txBody>
          <a:bodyPr/>
          <a:lstStyle/>
          <a:p>
            <a:fld id="{C8F14006-9428-48B1-A0DB-B213095534B8}" type="slidenum">
              <a:rPr lang="hu-HU" smtClean="0"/>
              <a:t>‹#›</a:t>
            </a:fld>
            <a:endParaRPr lang="hu-HU"/>
          </a:p>
        </p:txBody>
      </p:sp>
    </p:spTree>
    <p:extLst>
      <p:ext uri="{BB962C8B-B14F-4D97-AF65-F5344CB8AC3E}">
        <p14:creationId xmlns:p14="http://schemas.microsoft.com/office/powerpoint/2010/main" val="2609384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a:extLst>
              <a:ext uri="{FF2B5EF4-FFF2-40B4-BE49-F238E27FC236}">
                <a16:creationId xmlns:a16="http://schemas.microsoft.com/office/drawing/2014/main" id="{05CBF8A7-097F-EE91-E48F-513D50DFD4DC}"/>
              </a:ext>
            </a:extLst>
          </p:cNvPr>
          <p:cNvSpPr>
            <a:spLocks noGrp="1"/>
          </p:cNvSpPr>
          <p:nvPr>
            <p:ph type="dt" sz="half" idx="10"/>
          </p:nvPr>
        </p:nvSpPr>
        <p:spPr/>
        <p:txBody>
          <a:bodyPr/>
          <a:lstStyle/>
          <a:p>
            <a:fld id="{A9D42F94-EB1E-477C-9179-4AA68FA94F39}" type="datetimeFigureOut">
              <a:rPr lang="hu-HU" smtClean="0"/>
              <a:t>2023. 04. 28.</a:t>
            </a:fld>
            <a:endParaRPr lang="hu-HU"/>
          </a:p>
        </p:txBody>
      </p:sp>
      <p:sp>
        <p:nvSpPr>
          <p:cNvPr id="3" name="Élőláb helye 2">
            <a:extLst>
              <a:ext uri="{FF2B5EF4-FFF2-40B4-BE49-F238E27FC236}">
                <a16:creationId xmlns:a16="http://schemas.microsoft.com/office/drawing/2014/main" id="{8A880432-3576-5D7E-8121-BA4A931C649C}"/>
              </a:ext>
            </a:extLst>
          </p:cNvPr>
          <p:cNvSpPr>
            <a:spLocks noGrp="1"/>
          </p:cNvSpPr>
          <p:nvPr>
            <p:ph type="ftr" sz="quarter" idx="11"/>
          </p:nvPr>
        </p:nvSpPr>
        <p:spPr/>
        <p:txBody>
          <a:bodyPr/>
          <a:lstStyle/>
          <a:p>
            <a:endParaRPr lang="hu-HU"/>
          </a:p>
        </p:txBody>
      </p:sp>
      <p:sp>
        <p:nvSpPr>
          <p:cNvPr id="4" name="Dia számának helye 3">
            <a:extLst>
              <a:ext uri="{FF2B5EF4-FFF2-40B4-BE49-F238E27FC236}">
                <a16:creationId xmlns:a16="http://schemas.microsoft.com/office/drawing/2014/main" id="{0675D873-358C-16D5-848D-3527673D72DE}"/>
              </a:ext>
            </a:extLst>
          </p:cNvPr>
          <p:cNvSpPr>
            <a:spLocks noGrp="1"/>
          </p:cNvSpPr>
          <p:nvPr>
            <p:ph type="sldNum" sz="quarter" idx="12"/>
          </p:nvPr>
        </p:nvSpPr>
        <p:spPr/>
        <p:txBody>
          <a:bodyPr/>
          <a:lstStyle/>
          <a:p>
            <a:fld id="{C8F14006-9428-48B1-A0DB-B213095534B8}" type="slidenum">
              <a:rPr lang="hu-HU" smtClean="0"/>
              <a:t>‹#›</a:t>
            </a:fld>
            <a:endParaRPr lang="hu-HU"/>
          </a:p>
        </p:txBody>
      </p:sp>
    </p:spTree>
    <p:extLst>
      <p:ext uri="{BB962C8B-B14F-4D97-AF65-F5344CB8AC3E}">
        <p14:creationId xmlns:p14="http://schemas.microsoft.com/office/powerpoint/2010/main" val="3910630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2F04710-285F-F054-E031-611F0CBB719C}"/>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a:extLst>
              <a:ext uri="{FF2B5EF4-FFF2-40B4-BE49-F238E27FC236}">
                <a16:creationId xmlns:a16="http://schemas.microsoft.com/office/drawing/2014/main" id="{E9175151-2B02-1F6E-2FE1-41F4F7A2A0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a:extLst>
              <a:ext uri="{FF2B5EF4-FFF2-40B4-BE49-F238E27FC236}">
                <a16:creationId xmlns:a16="http://schemas.microsoft.com/office/drawing/2014/main" id="{03EEC2B9-0201-DB05-2225-E3369D1499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8513AF62-70E1-10C9-91E6-4BB9C8478F4B}"/>
              </a:ext>
            </a:extLst>
          </p:cNvPr>
          <p:cNvSpPr>
            <a:spLocks noGrp="1"/>
          </p:cNvSpPr>
          <p:nvPr>
            <p:ph type="dt" sz="half" idx="10"/>
          </p:nvPr>
        </p:nvSpPr>
        <p:spPr/>
        <p:txBody>
          <a:bodyPr/>
          <a:lstStyle/>
          <a:p>
            <a:fld id="{A9D42F94-EB1E-477C-9179-4AA68FA94F39}" type="datetimeFigureOut">
              <a:rPr lang="hu-HU" smtClean="0"/>
              <a:t>2023. 04. 28.</a:t>
            </a:fld>
            <a:endParaRPr lang="hu-HU"/>
          </a:p>
        </p:txBody>
      </p:sp>
      <p:sp>
        <p:nvSpPr>
          <p:cNvPr id="6" name="Élőláb helye 5">
            <a:extLst>
              <a:ext uri="{FF2B5EF4-FFF2-40B4-BE49-F238E27FC236}">
                <a16:creationId xmlns:a16="http://schemas.microsoft.com/office/drawing/2014/main" id="{34A1B5F3-4E92-1F07-8E4D-5D152A9D3BD1}"/>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89458F4E-4897-45B0-2D7E-9104B1A2B526}"/>
              </a:ext>
            </a:extLst>
          </p:cNvPr>
          <p:cNvSpPr>
            <a:spLocks noGrp="1"/>
          </p:cNvSpPr>
          <p:nvPr>
            <p:ph type="sldNum" sz="quarter" idx="12"/>
          </p:nvPr>
        </p:nvSpPr>
        <p:spPr/>
        <p:txBody>
          <a:bodyPr/>
          <a:lstStyle/>
          <a:p>
            <a:fld id="{C8F14006-9428-48B1-A0DB-B213095534B8}" type="slidenum">
              <a:rPr lang="hu-HU" smtClean="0"/>
              <a:t>‹#›</a:t>
            </a:fld>
            <a:endParaRPr lang="hu-HU"/>
          </a:p>
        </p:txBody>
      </p:sp>
    </p:spTree>
    <p:extLst>
      <p:ext uri="{BB962C8B-B14F-4D97-AF65-F5344CB8AC3E}">
        <p14:creationId xmlns:p14="http://schemas.microsoft.com/office/powerpoint/2010/main" val="3582670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0D44BDD-88A7-30C8-A662-B05D1127A164}"/>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a:extLst>
              <a:ext uri="{FF2B5EF4-FFF2-40B4-BE49-F238E27FC236}">
                <a16:creationId xmlns:a16="http://schemas.microsoft.com/office/drawing/2014/main" id="{F942FBC7-91EA-9AE5-F256-988D4D1BF2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a:extLst>
              <a:ext uri="{FF2B5EF4-FFF2-40B4-BE49-F238E27FC236}">
                <a16:creationId xmlns:a16="http://schemas.microsoft.com/office/drawing/2014/main" id="{B4D7F15A-EF0F-9648-9280-7D62BB417C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7A0A9B8F-FD03-E47A-3FB3-85D40CA3F83F}"/>
              </a:ext>
            </a:extLst>
          </p:cNvPr>
          <p:cNvSpPr>
            <a:spLocks noGrp="1"/>
          </p:cNvSpPr>
          <p:nvPr>
            <p:ph type="dt" sz="half" idx="10"/>
          </p:nvPr>
        </p:nvSpPr>
        <p:spPr/>
        <p:txBody>
          <a:bodyPr/>
          <a:lstStyle/>
          <a:p>
            <a:fld id="{A9D42F94-EB1E-477C-9179-4AA68FA94F39}" type="datetimeFigureOut">
              <a:rPr lang="hu-HU" smtClean="0"/>
              <a:t>2023. 04. 28.</a:t>
            </a:fld>
            <a:endParaRPr lang="hu-HU"/>
          </a:p>
        </p:txBody>
      </p:sp>
      <p:sp>
        <p:nvSpPr>
          <p:cNvPr id="6" name="Élőláb helye 5">
            <a:extLst>
              <a:ext uri="{FF2B5EF4-FFF2-40B4-BE49-F238E27FC236}">
                <a16:creationId xmlns:a16="http://schemas.microsoft.com/office/drawing/2014/main" id="{EEE7ECF0-3A0E-350D-A355-B9193C718BFD}"/>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1C5E367D-3349-8454-9BF1-A2F751058694}"/>
              </a:ext>
            </a:extLst>
          </p:cNvPr>
          <p:cNvSpPr>
            <a:spLocks noGrp="1"/>
          </p:cNvSpPr>
          <p:nvPr>
            <p:ph type="sldNum" sz="quarter" idx="12"/>
          </p:nvPr>
        </p:nvSpPr>
        <p:spPr/>
        <p:txBody>
          <a:bodyPr/>
          <a:lstStyle/>
          <a:p>
            <a:fld id="{C8F14006-9428-48B1-A0DB-B213095534B8}" type="slidenum">
              <a:rPr lang="hu-HU" smtClean="0"/>
              <a:t>‹#›</a:t>
            </a:fld>
            <a:endParaRPr lang="hu-HU"/>
          </a:p>
        </p:txBody>
      </p:sp>
    </p:spTree>
    <p:extLst>
      <p:ext uri="{BB962C8B-B14F-4D97-AF65-F5344CB8AC3E}">
        <p14:creationId xmlns:p14="http://schemas.microsoft.com/office/powerpoint/2010/main" val="2830222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3F6"/>
        </a:solidFill>
        <a:effectLst/>
      </p:bgPr>
    </p:bg>
    <p:spTree>
      <p:nvGrpSpPr>
        <p:cNvPr id="1" name=""/>
        <p:cNvGrpSpPr/>
        <p:nvPr/>
      </p:nvGrpSpPr>
      <p:grpSpPr>
        <a:xfrm>
          <a:off x="0" y="0"/>
          <a:ext cx="0" cy="0"/>
          <a:chOff x="0" y="0"/>
          <a:chExt cx="0" cy="0"/>
        </a:xfrm>
      </p:grpSpPr>
      <p:sp>
        <p:nvSpPr>
          <p:cNvPr id="2" name="Cím helye 1">
            <a:extLst>
              <a:ext uri="{FF2B5EF4-FFF2-40B4-BE49-F238E27FC236}">
                <a16:creationId xmlns:a16="http://schemas.microsoft.com/office/drawing/2014/main" id="{B707B19E-7CA8-0588-A135-9310F2FFE5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lvl="0"/>
            <a:r>
              <a:rPr lang="hu-HU"/>
              <a:t>Mintacím szerkesztése</a:t>
            </a:r>
          </a:p>
        </p:txBody>
      </p:sp>
      <p:sp>
        <p:nvSpPr>
          <p:cNvPr id="3" name="Szöveg helye 2">
            <a:extLst>
              <a:ext uri="{FF2B5EF4-FFF2-40B4-BE49-F238E27FC236}">
                <a16:creationId xmlns:a16="http://schemas.microsoft.com/office/drawing/2014/main" id="{B4559957-8CB3-D04F-9B69-0A4E0CFC22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96A2C10B-93CF-8359-817A-7352725DBB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D42F94-EB1E-477C-9179-4AA68FA94F39}" type="datetimeFigureOut">
              <a:rPr lang="hu-HU" smtClean="0"/>
              <a:t>2023. 04. 28.</a:t>
            </a:fld>
            <a:endParaRPr lang="hu-HU"/>
          </a:p>
        </p:txBody>
      </p:sp>
      <p:sp>
        <p:nvSpPr>
          <p:cNvPr id="5" name="Élőláb helye 4">
            <a:extLst>
              <a:ext uri="{FF2B5EF4-FFF2-40B4-BE49-F238E27FC236}">
                <a16:creationId xmlns:a16="http://schemas.microsoft.com/office/drawing/2014/main" id="{F41FAFFF-A349-F21E-E630-DC45DA7EB6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u-HU"/>
          </a:p>
        </p:txBody>
      </p:sp>
      <p:sp>
        <p:nvSpPr>
          <p:cNvPr id="6" name="Dia számának helye 5">
            <a:extLst>
              <a:ext uri="{FF2B5EF4-FFF2-40B4-BE49-F238E27FC236}">
                <a16:creationId xmlns:a16="http://schemas.microsoft.com/office/drawing/2014/main" id="{6E5CCFB4-71C8-71CA-FCED-568A509B0B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F14006-9428-48B1-A0DB-B213095534B8}" type="slidenum">
              <a:rPr lang="hu-HU" smtClean="0"/>
              <a:t>‹#›</a:t>
            </a:fld>
            <a:endParaRPr lang="hu-HU"/>
          </a:p>
        </p:txBody>
      </p:sp>
    </p:spTree>
    <p:extLst>
      <p:ext uri="{BB962C8B-B14F-4D97-AF65-F5344CB8AC3E}">
        <p14:creationId xmlns:p14="http://schemas.microsoft.com/office/powerpoint/2010/main" val="21845064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lang="hu-HU" sz="5400" b="1" kern="1200">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hu-HU" sz="3600" b="0" i="0" kern="1200" smtClean="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hu-HU" sz="3200" b="0" i="0" kern="1200" smtClean="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hu-HU" sz="2800" b="0" i="0" kern="1200" smtClean="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hu-HU" sz="2400" b="0" i="0" kern="1200" smtClean="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svg"/></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15.xml"/><Relationship Id="rId16"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svg"/></Relationships>
</file>

<file path=ppt/slides/_rels/slide2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26.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sv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3.sv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svg"/><Relationship Id="rId4" Type="http://schemas.openxmlformats.org/officeDocument/2006/relationships/image" Target="../media/image71.svg"/><Relationship Id="rId9" Type="http://schemas.openxmlformats.org/officeDocument/2006/relationships/image" Target="../media/image76.png"/><Relationship Id="rId14" Type="http://schemas.openxmlformats.org/officeDocument/2006/relationships/image" Target="../media/image81.svg"/></Relationships>
</file>

<file path=ppt/slides/_rels/slide27.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82.png"/><Relationship Id="rId7"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8.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8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88.png"/><Relationship Id="rId4" Type="http://schemas.openxmlformats.org/officeDocument/2006/relationships/image" Target="../media/image87.png"/></Relationships>
</file>

<file path=ppt/slides/_rels/slide29.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s://www.figma.com/file/fuqFbwU64lUy7Dcime5fMZ/GUMP?node-id=51595%3A4712&amp;t=qbHRIz2samkm0i5N-1" TargetMode="Externa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sv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svg"/></Relationships>
</file>

<file path=ppt/slides/_rels/slide3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97.png"/></Relationships>
</file>

<file path=ppt/slides/_rels/slide3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gump.live/" TargetMode="External"/><Relationship Id="rId2" Type="http://schemas.openxmlformats.org/officeDocument/2006/relationships/hyperlink" Target="https://api.gump.live/" TargetMode="Externa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svg"/><Relationship Id="rId4" Type="http://schemas.openxmlformats.org/officeDocument/2006/relationships/image" Target="../media/image108.png"/></Relationships>
</file>

<file path=ppt/slides/_rels/slide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12.svg"/></Relationships>
</file>

<file path=ppt/slides/_rels/slide39.xml.rels><?xml version="1.0" encoding="UTF-8" standalone="yes"?>
<Relationships xmlns="http://schemas.openxmlformats.org/package/2006/relationships"><Relationship Id="rId3" Type="http://schemas.openxmlformats.org/officeDocument/2006/relationships/image" Target="../media/image114.sv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92AF203-2CF8-4152-C538-BFDD259D8FB7}"/>
              </a:ext>
            </a:extLst>
          </p:cNvPr>
          <p:cNvSpPr>
            <a:spLocks noGrp="1"/>
          </p:cNvSpPr>
          <p:nvPr>
            <p:ph type="ctrTitle"/>
          </p:nvPr>
        </p:nvSpPr>
        <p:spPr/>
        <p:txBody>
          <a:bodyPr/>
          <a:lstStyle/>
          <a:p>
            <a:r>
              <a:rPr lang="hu-HU" err="1"/>
              <a:t>Gump</a:t>
            </a:r>
            <a:endParaRPr lang="hu-HU"/>
          </a:p>
        </p:txBody>
      </p:sp>
      <p:sp>
        <p:nvSpPr>
          <p:cNvPr id="3" name="Alcím 2">
            <a:extLst>
              <a:ext uri="{FF2B5EF4-FFF2-40B4-BE49-F238E27FC236}">
                <a16:creationId xmlns:a16="http://schemas.microsoft.com/office/drawing/2014/main" id="{CF35B469-451B-433F-33BE-65B37BBDBD69}"/>
              </a:ext>
            </a:extLst>
          </p:cNvPr>
          <p:cNvSpPr>
            <a:spLocks noGrp="1"/>
          </p:cNvSpPr>
          <p:nvPr>
            <p:ph type="subTitle" idx="1"/>
          </p:nvPr>
        </p:nvSpPr>
        <p:spPr/>
        <p:txBody>
          <a:bodyPr/>
          <a:lstStyle/>
          <a:p>
            <a:r>
              <a:rPr lang="hu-HU" err="1"/>
              <a:t>Modular</a:t>
            </a:r>
            <a:r>
              <a:rPr lang="hu-HU"/>
              <a:t> Recipe </a:t>
            </a:r>
            <a:r>
              <a:rPr lang="hu-HU" err="1"/>
              <a:t>Sharing</a:t>
            </a:r>
            <a:r>
              <a:rPr lang="hu-HU"/>
              <a:t> App</a:t>
            </a:r>
          </a:p>
        </p:txBody>
      </p:sp>
      <p:sp>
        <p:nvSpPr>
          <p:cNvPr id="4" name="Szövegdoboz 3">
            <a:extLst>
              <a:ext uri="{FF2B5EF4-FFF2-40B4-BE49-F238E27FC236}">
                <a16:creationId xmlns:a16="http://schemas.microsoft.com/office/drawing/2014/main" id="{83B82A12-0D08-9980-CD23-EEA99C20F497}"/>
              </a:ext>
            </a:extLst>
          </p:cNvPr>
          <p:cNvSpPr txBox="1"/>
          <p:nvPr/>
        </p:nvSpPr>
        <p:spPr>
          <a:xfrm>
            <a:off x="206101" y="5772344"/>
            <a:ext cx="4282440" cy="923330"/>
          </a:xfrm>
          <a:prstGeom prst="rect">
            <a:avLst/>
          </a:prstGeom>
          <a:noFill/>
        </p:spPr>
        <p:txBody>
          <a:bodyPr wrap="square" rtlCol="0">
            <a:spAutoFit/>
          </a:bodyPr>
          <a:lstStyle/>
          <a:p>
            <a:pPr defTabSz="1165225"/>
            <a:r>
              <a:rPr lang="hu-HU" b="1" err="1">
                <a:solidFill>
                  <a:srgbClr val="F35827"/>
                </a:solidFill>
                <a:effectLst>
                  <a:outerShdw blurRad="254000" sx="102000" sy="102000" algn="ctr" rotWithShape="0">
                    <a:srgbClr val="F35827">
                      <a:alpha val="60000"/>
                    </a:srgbClr>
                  </a:outerShdw>
                </a:effectLst>
                <a:latin typeface="Ubuntu" panose="020B0504030602030204" pitchFamily="34" charset="0"/>
              </a:rPr>
              <a:t>Made</a:t>
            </a:r>
            <a:r>
              <a:rPr lang="hu-HU" b="1">
                <a:solidFill>
                  <a:srgbClr val="F35827"/>
                </a:solidFill>
                <a:effectLst>
                  <a:outerShdw blurRad="254000" sx="102000" sy="102000" algn="ctr" rotWithShape="0">
                    <a:srgbClr val="F35827">
                      <a:alpha val="60000"/>
                    </a:srgbClr>
                  </a:outerShdw>
                </a:effectLst>
                <a:latin typeface="Ubuntu" panose="020B0504030602030204" pitchFamily="34" charset="0"/>
              </a:rPr>
              <a:t> </a:t>
            </a:r>
            <a:r>
              <a:rPr lang="hu-HU" b="1" err="1">
                <a:solidFill>
                  <a:srgbClr val="F35827"/>
                </a:solidFill>
                <a:effectLst>
                  <a:outerShdw blurRad="254000" sx="102000" sy="102000" algn="ctr" rotWithShape="0">
                    <a:srgbClr val="F35827">
                      <a:alpha val="60000"/>
                    </a:srgbClr>
                  </a:outerShdw>
                </a:effectLst>
                <a:latin typeface="Ubuntu" panose="020B0504030602030204" pitchFamily="34" charset="0"/>
              </a:rPr>
              <a:t>by</a:t>
            </a:r>
            <a:r>
              <a:rPr lang="hu-HU" b="1">
                <a:solidFill>
                  <a:srgbClr val="F35827"/>
                </a:solidFill>
                <a:effectLst>
                  <a:outerShdw blurRad="254000" sx="102000" sy="102000" algn="ctr" rotWithShape="0">
                    <a:srgbClr val="F35827">
                      <a:alpha val="60000"/>
                    </a:srgbClr>
                  </a:outerShdw>
                </a:effectLst>
                <a:latin typeface="Ubuntu" panose="020B0504030602030204" pitchFamily="34" charset="0"/>
              </a:rPr>
              <a:t>: 	Csepi Szilveszter</a:t>
            </a:r>
          </a:p>
          <a:p>
            <a:pPr defTabSz="1165225"/>
            <a:r>
              <a:rPr lang="hu-HU" b="1">
                <a:solidFill>
                  <a:srgbClr val="F35827"/>
                </a:solidFill>
                <a:effectLst>
                  <a:outerShdw blurRad="254000" sx="102000" sy="102000" algn="ctr" rotWithShape="0">
                    <a:srgbClr val="F35827">
                      <a:alpha val="60000"/>
                    </a:srgbClr>
                  </a:outerShdw>
                </a:effectLst>
                <a:latin typeface="Ubuntu" panose="020B0504030602030204" pitchFamily="34" charset="0"/>
              </a:rPr>
              <a:t>	Hegyi Áron Ferenc</a:t>
            </a:r>
          </a:p>
          <a:p>
            <a:pPr defTabSz="1165225"/>
            <a:r>
              <a:rPr lang="hu-HU" b="1">
                <a:solidFill>
                  <a:srgbClr val="F35827"/>
                </a:solidFill>
                <a:effectLst>
                  <a:outerShdw blurRad="254000" sx="102000" sy="102000" algn="ctr" rotWithShape="0">
                    <a:srgbClr val="F35827">
                      <a:alpha val="60000"/>
                    </a:srgbClr>
                  </a:outerShdw>
                </a:effectLst>
                <a:latin typeface="Ubuntu" panose="020B0504030602030204" pitchFamily="34" charset="0"/>
              </a:rPr>
              <a:t>	Menyhárt Attila</a:t>
            </a:r>
          </a:p>
        </p:txBody>
      </p:sp>
      <p:sp>
        <p:nvSpPr>
          <p:cNvPr id="5" name="Szabadkézi sokszög: alakzat 4">
            <a:extLst>
              <a:ext uri="{FF2B5EF4-FFF2-40B4-BE49-F238E27FC236}">
                <a16:creationId xmlns:a16="http://schemas.microsoft.com/office/drawing/2014/main" id="{5982CFB0-70B2-06EA-3D9E-0DC68B0AD9A6}"/>
              </a:ext>
            </a:extLst>
          </p:cNvPr>
          <p:cNvSpPr/>
          <p:nvPr/>
        </p:nvSpPr>
        <p:spPr>
          <a:xfrm>
            <a:off x="8567646" y="3797832"/>
            <a:ext cx="3624355" cy="3060168"/>
          </a:xfrm>
          <a:custGeom>
            <a:avLst/>
            <a:gdLst>
              <a:gd name="connsiteX0" fmla="*/ 3624355 w 3624355"/>
              <a:gd name="connsiteY0" fmla="*/ 0 h 3060168"/>
              <a:gd name="connsiteX1" fmla="*/ 3624355 w 3624355"/>
              <a:gd name="connsiteY1" fmla="*/ 3060168 h 3060168"/>
              <a:gd name="connsiteX2" fmla="*/ 0 w 3624355"/>
              <a:gd name="connsiteY2" fmla="*/ 3060168 h 3060168"/>
              <a:gd name="connsiteX3" fmla="*/ 0 w 3624355"/>
              <a:gd name="connsiteY3" fmla="*/ 3060167 h 3060168"/>
              <a:gd name="connsiteX4" fmla="*/ 3624355 w 3624355"/>
              <a:gd name="connsiteY4" fmla="*/ 0 h 3060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355" h="3060168">
                <a:moveTo>
                  <a:pt x="3624355" y="0"/>
                </a:moveTo>
                <a:lnTo>
                  <a:pt x="3624355" y="3060168"/>
                </a:lnTo>
                <a:lnTo>
                  <a:pt x="0" y="3060168"/>
                </a:lnTo>
                <a:lnTo>
                  <a:pt x="0" y="3060167"/>
                </a:lnTo>
                <a:cubicBezTo>
                  <a:pt x="0" y="1370083"/>
                  <a:pt x="1622679" y="0"/>
                  <a:pt x="3624355" y="0"/>
                </a:cubicBezTo>
                <a:close/>
              </a:path>
            </a:pathLst>
          </a:custGeom>
          <a:solidFill>
            <a:srgbClr val="D12C5F"/>
          </a:solidFill>
          <a:ln>
            <a:noFill/>
          </a:ln>
          <a:effectLst>
            <a:outerShdw blurRad="63500" sx="102000" sy="102000" algn="ctr" rotWithShape="0">
              <a:srgbClr val="D12C5F">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hu-HU">
              <a:solidFill>
                <a:srgbClr val="F15729"/>
              </a:solidFill>
              <a:effectLst>
                <a:outerShdw blurRad="50800" dist="50800" dir="5400000" algn="ctr" rotWithShape="0">
                  <a:srgbClr val="D12C5F"/>
                </a:outerShdw>
              </a:effectLst>
            </a:endParaRPr>
          </a:p>
        </p:txBody>
      </p:sp>
      <p:pic>
        <p:nvPicPr>
          <p:cNvPr id="6" name="Kép 5">
            <a:extLst>
              <a:ext uri="{FF2B5EF4-FFF2-40B4-BE49-F238E27FC236}">
                <a16:creationId xmlns:a16="http://schemas.microsoft.com/office/drawing/2014/main" id="{71EEC486-87CA-B122-2B22-32396F809B7C}"/>
              </a:ext>
            </a:extLst>
          </p:cNvPr>
          <p:cNvPicPr>
            <a:picLocks noChangeAspect="1"/>
          </p:cNvPicPr>
          <p:nvPr/>
        </p:nvPicPr>
        <p:blipFill>
          <a:blip r:embed="rId3"/>
          <a:stretch>
            <a:fillRect/>
          </a:stretch>
        </p:blipFill>
        <p:spPr>
          <a:xfrm>
            <a:off x="9782176" y="4668754"/>
            <a:ext cx="2203723" cy="202692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40993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5AA1946-4072-89A8-00F9-446DDBDC70F6}"/>
              </a:ext>
            </a:extLst>
          </p:cNvPr>
          <p:cNvSpPr>
            <a:spLocks noGrp="1"/>
          </p:cNvSpPr>
          <p:nvPr>
            <p:ph type="title"/>
          </p:nvPr>
        </p:nvSpPr>
        <p:spPr/>
        <p:txBody>
          <a:bodyPr/>
          <a:lstStyle/>
          <a:p>
            <a:r>
              <a:rPr lang="hu-HU" err="1"/>
              <a:t>Roadmap</a:t>
            </a:r>
            <a:endParaRPr lang="hu-HU"/>
          </a:p>
        </p:txBody>
      </p:sp>
      <p:pic>
        <p:nvPicPr>
          <p:cNvPr id="3" name="Picture 4">
            <a:extLst>
              <a:ext uri="{FF2B5EF4-FFF2-40B4-BE49-F238E27FC236}">
                <a16:creationId xmlns:a16="http://schemas.microsoft.com/office/drawing/2014/main" id="{1360B320-93B2-96D8-43A6-1F7FFD1A3C6A}"/>
              </a:ext>
            </a:extLst>
          </p:cNvPr>
          <p:cNvPicPr>
            <a:picLocks noChangeAspect="1"/>
          </p:cNvPicPr>
          <p:nvPr/>
        </p:nvPicPr>
        <p:blipFill>
          <a:blip r:embed="rId3"/>
          <a:stretch>
            <a:fillRect/>
          </a:stretch>
        </p:blipFill>
        <p:spPr>
          <a:xfrm>
            <a:off x="3349" y="1825037"/>
            <a:ext cx="7729540" cy="5033162"/>
          </a:xfrm>
          <a:prstGeom prst="rect">
            <a:avLst/>
          </a:prstGeom>
        </p:spPr>
      </p:pic>
      <p:pic>
        <p:nvPicPr>
          <p:cNvPr id="4" name="Kép 3">
            <a:extLst>
              <a:ext uri="{FF2B5EF4-FFF2-40B4-BE49-F238E27FC236}">
                <a16:creationId xmlns:a16="http://schemas.microsoft.com/office/drawing/2014/main" id="{A50A2CBF-6555-46BD-6150-F3B7BC46848F}"/>
              </a:ext>
            </a:extLst>
          </p:cNvPr>
          <p:cNvPicPr>
            <a:picLocks noChangeAspect="1"/>
          </p:cNvPicPr>
          <p:nvPr/>
        </p:nvPicPr>
        <p:blipFill rotWithShape="1">
          <a:blip r:embed="rId4"/>
          <a:srcRect t="-591" r="24102" b="433"/>
          <a:stretch/>
        </p:blipFill>
        <p:spPr>
          <a:xfrm>
            <a:off x="4731926" y="-38996"/>
            <a:ext cx="7464590" cy="5040305"/>
          </a:xfrm>
          <a:prstGeom prst="rect">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739370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C693ACC-D546-236E-4E47-9C4441A0F384}"/>
              </a:ext>
            </a:extLst>
          </p:cNvPr>
          <p:cNvSpPr>
            <a:spLocks noGrp="1"/>
          </p:cNvSpPr>
          <p:nvPr>
            <p:ph type="title"/>
          </p:nvPr>
        </p:nvSpPr>
        <p:spPr/>
        <p:txBody>
          <a:bodyPr/>
          <a:lstStyle/>
          <a:p>
            <a:r>
              <a:rPr lang="hu-HU" err="1"/>
              <a:t>Milestone</a:t>
            </a:r>
            <a:endParaRPr lang="hu-HU"/>
          </a:p>
        </p:txBody>
      </p:sp>
      <p:pic>
        <p:nvPicPr>
          <p:cNvPr id="5" name="Kép 4">
            <a:extLst>
              <a:ext uri="{FF2B5EF4-FFF2-40B4-BE49-F238E27FC236}">
                <a16:creationId xmlns:a16="http://schemas.microsoft.com/office/drawing/2014/main" id="{01E907C3-F837-1B7B-D065-EF4E02F29E83}"/>
              </a:ext>
            </a:extLst>
          </p:cNvPr>
          <p:cNvPicPr>
            <a:picLocks noChangeAspect="1"/>
          </p:cNvPicPr>
          <p:nvPr/>
        </p:nvPicPr>
        <p:blipFill>
          <a:blip r:embed="rId3"/>
          <a:stretch>
            <a:fillRect/>
          </a:stretch>
        </p:blipFill>
        <p:spPr>
          <a:xfrm>
            <a:off x="0" y="2073215"/>
            <a:ext cx="12192000" cy="4784785"/>
          </a:xfrm>
          <a:prstGeom prst="rect">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2346160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0489EAE-1DA4-7AD2-F4CB-EE18220F98DA}"/>
              </a:ext>
            </a:extLst>
          </p:cNvPr>
          <p:cNvSpPr>
            <a:spLocks noGrp="1"/>
          </p:cNvSpPr>
          <p:nvPr>
            <p:ph type="title"/>
          </p:nvPr>
        </p:nvSpPr>
        <p:spPr>
          <a:xfrm>
            <a:off x="838200" y="365125"/>
            <a:ext cx="4416444" cy="1344377"/>
          </a:xfrm>
        </p:spPr>
        <p:txBody>
          <a:bodyPr>
            <a:normAutofit/>
          </a:bodyPr>
          <a:lstStyle/>
          <a:p>
            <a:r>
              <a:rPr lang="hu-HU">
                <a:latin typeface="Ubuntu"/>
              </a:rPr>
              <a:t>GitHub </a:t>
            </a:r>
            <a:r>
              <a:rPr lang="hu-HU" err="1">
                <a:latin typeface="Ubuntu"/>
              </a:rPr>
              <a:t>Tech</a:t>
            </a:r>
            <a:endParaRPr lang="hu-HU" err="1"/>
          </a:p>
        </p:txBody>
      </p:sp>
      <p:pic>
        <p:nvPicPr>
          <p:cNvPr id="4" name="Picture 4" descr="Text&#10;&#10;Description automatically generated">
            <a:extLst>
              <a:ext uri="{FF2B5EF4-FFF2-40B4-BE49-F238E27FC236}">
                <a16:creationId xmlns:a16="http://schemas.microsoft.com/office/drawing/2014/main" id="{ADBB72A7-AEE5-9680-5FD1-C72B4494AFD7}"/>
              </a:ext>
            </a:extLst>
          </p:cNvPr>
          <p:cNvPicPr>
            <a:picLocks noChangeAspect="1"/>
          </p:cNvPicPr>
          <p:nvPr/>
        </p:nvPicPr>
        <p:blipFill>
          <a:blip r:embed="rId3"/>
          <a:stretch>
            <a:fillRect/>
          </a:stretch>
        </p:blipFill>
        <p:spPr>
          <a:xfrm>
            <a:off x="5618104" y="-2067"/>
            <a:ext cx="6575057" cy="5214596"/>
          </a:xfrm>
          <a:prstGeom prst="rect">
            <a:avLst/>
          </a:prstGeom>
          <a:effectLst>
            <a:outerShdw blurRad="469900" sx="101000" sy="101000" algn="ctr" rotWithShape="0">
              <a:prstClr val="black">
                <a:alpha val="40000"/>
              </a:prstClr>
            </a:outerShdw>
          </a:effectLst>
        </p:spPr>
      </p:pic>
      <p:sp>
        <p:nvSpPr>
          <p:cNvPr id="6" name="Cím 1">
            <a:extLst>
              <a:ext uri="{FF2B5EF4-FFF2-40B4-BE49-F238E27FC236}">
                <a16:creationId xmlns:a16="http://schemas.microsoft.com/office/drawing/2014/main" id="{C09CBA39-012C-71D0-4E06-97DB8BBC3B73}"/>
              </a:ext>
            </a:extLst>
          </p:cNvPr>
          <p:cNvSpPr txBox="1">
            <a:spLocks/>
          </p:cNvSpPr>
          <p:nvPr/>
        </p:nvSpPr>
        <p:spPr>
          <a:xfrm>
            <a:off x="322675" y="1430044"/>
            <a:ext cx="3231111" cy="26896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hu-HU" sz="5400" b="1" kern="1200">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defRPr>
            </a:lvl1pPr>
          </a:lstStyle>
          <a:p>
            <a:pPr marL="571500" indent="-571500">
              <a:lnSpc>
                <a:spcPct val="150000"/>
              </a:lnSpc>
              <a:buFont typeface="Arial" panose="020B0604020202020204" pitchFamily="34" charset="0"/>
              <a:buChar char="•"/>
            </a:pPr>
            <a:r>
              <a:rPr lang="en-US" sz="2800">
                <a:latin typeface="Ubuntu"/>
              </a:rPr>
              <a:t>Copilot4prs</a:t>
            </a:r>
            <a:endParaRPr lang="en-US"/>
          </a:p>
          <a:p>
            <a:pPr marL="571500" indent="-571500">
              <a:lnSpc>
                <a:spcPct val="150000"/>
              </a:lnSpc>
              <a:buFont typeface="Arial" panose="020B0604020202020204" pitchFamily="34" charset="0"/>
              <a:buChar char="•"/>
            </a:pPr>
            <a:r>
              <a:rPr lang="en-US" sz="2800" err="1">
                <a:latin typeface="Ubuntu"/>
              </a:rPr>
              <a:t>Tasklists</a:t>
            </a:r>
            <a:r>
              <a:rPr lang="en-US" sz="2800">
                <a:latin typeface="Ubuntu"/>
              </a:rPr>
              <a:t> Beta</a:t>
            </a:r>
            <a:endParaRPr lang="en-US" sz="2800"/>
          </a:p>
        </p:txBody>
      </p:sp>
      <p:pic>
        <p:nvPicPr>
          <p:cNvPr id="8" name="Picture 8" descr="Graphical user interface, application&#10;&#10;Description automatically generated">
            <a:extLst>
              <a:ext uri="{FF2B5EF4-FFF2-40B4-BE49-F238E27FC236}">
                <a16:creationId xmlns:a16="http://schemas.microsoft.com/office/drawing/2014/main" id="{71B86483-7A1D-FC8C-EEB1-695448397576}"/>
              </a:ext>
            </a:extLst>
          </p:cNvPr>
          <p:cNvPicPr>
            <a:picLocks noChangeAspect="1"/>
          </p:cNvPicPr>
          <p:nvPr/>
        </p:nvPicPr>
        <p:blipFill>
          <a:blip r:embed="rId4"/>
          <a:stretch>
            <a:fillRect/>
          </a:stretch>
        </p:blipFill>
        <p:spPr>
          <a:xfrm>
            <a:off x="5618104" y="4423342"/>
            <a:ext cx="3929224" cy="2434179"/>
          </a:xfrm>
          <a:prstGeom prst="rect">
            <a:avLst/>
          </a:prstGeom>
          <a:effectLst>
            <a:outerShdw blurRad="469900" sx="101000" sy="101000" algn="ctr" rotWithShape="0">
              <a:prstClr val="black">
                <a:alpha val="40000"/>
              </a:prstClr>
            </a:outerShdw>
          </a:effectLst>
        </p:spPr>
      </p:pic>
      <p:pic>
        <p:nvPicPr>
          <p:cNvPr id="9" name="Picture 9" descr="Graphical user interface, text, application, chat or text message&#10;&#10;Description automatically generated">
            <a:extLst>
              <a:ext uri="{FF2B5EF4-FFF2-40B4-BE49-F238E27FC236}">
                <a16:creationId xmlns:a16="http://schemas.microsoft.com/office/drawing/2014/main" id="{273DA528-FC2E-C7E5-A051-6869ABCC5FA0}"/>
              </a:ext>
            </a:extLst>
          </p:cNvPr>
          <p:cNvPicPr>
            <a:picLocks noChangeAspect="1"/>
          </p:cNvPicPr>
          <p:nvPr/>
        </p:nvPicPr>
        <p:blipFill>
          <a:blip r:embed="rId5"/>
          <a:stretch>
            <a:fillRect/>
          </a:stretch>
        </p:blipFill>
        <p:spPr>
          <a:xfrm>
            <a:off x="839141" y="2959588"/>
            <a:ext cx="2743200" cy="1823120"/>
          </a:xfrm>
          <a:prstGeom prst="roundRect">
            <a:avLst>
              <a:gd name="adj" fmla="val 8019"/>
            </a:avLst>
          </a:prstGeom>
          <a:effectLst>
            <a:outerShdw blurRad="469900" sx="101000" sy="101000" algn="ctr" rotWithShape="0">
              <a:prstClr val="black">
                <a:alpha val="40000"/>
              </a:prstClr>
            </a:outerShdw>
          </a:effectLst>
        </p:spPr>
      </p:pic>
      <p:pic>
        <p:nvPicPr>
          <p:cNvPr id="3" name="Picture 3" descr="Graphical user interface, text, application&#10;&#10;Description automatically generated">
            <a:extLst>
              <a:ext uri="{FF2B5EF4-FFF2-40B4-BE49-F238E27FC236}">
                <a16:creationId xmlns:a16="http://schemas.microsoft.com/office/drawing/2014/main" id="{5EBDD154-F7D0-A8DB-4451-E07640AD5106}"/>
              </a:ext>
            </a:extLst>
          </p:cNvPr>
          <p:cNvPicPr>
            <a:picLocks noChangeAspect="1"/>
          </p:cNvPicPr>
          <p:nvPr/>
        </p:nvPicPr>
        <p:blipFill>
          <a:blip r:embed="rId6"/>
          <a:stretch>
            <a:fillRect/>
          </a:stretch>
        </p:blipFill>
        <p:spPr>
          <a:xfrm>
            <a:off x="7921397" y="479"/>
            <a:ext cx="4182533" cy="1347063"/>
          </a:xfrm>
          <a:prstGeom prst="rect">
            <a:avLst/>
          </a:prstGeom>
          <a:effectLst>
            <a:outerShdw blurRad="469900" sx="101000" sy="101000" algn="ctr" rotWithShape="0">
              <a:prstClr val="black">
                <a:alpha val="40000"/>
              </a:prstClr>
            </a:outerShdw>
          </a:effectLst>
        </p:spPr>
      </p:pic>
      <p:pic>
        <p:nvPicPr>
          <p:cNvPr id="5" name="Picture 6">
            <a:extLst>
              <a:ext uri="{FF2B5EF4-FFF2-40B4-BE49-F238E27FC236}">
                <a16:creationId xmlns:a16="http://schemas.microsoft.com/office/drawing/2014/main" id="{82519F9B-19CB-8817-BF81-3D0CA38CAFE1}"/>
              </a:ext>
            </a:extLst>
          </p:cNvPr>
          <p:cNvPicPr>
            <a:picLocks noChangeAspect="1"/>
          </p:cNvPicPr>
          <p:nvPr/>
        </p:nvPicPr>
        <p:blipFill>
          <a:blip r:embed="rId7"/>
          <a:stretch>
            <a:fillRect/>
          </a:stretch>
        </p:blipFill>
        <p:spPr>
          <a:xfrm>
            <a:off x="1881" y="5789866"/>
            <a:ext cx="5819422" cy="367676"/>
          </a:xfrm>
          <a:prstGeom prst="rect">
            <a:avLst/>
          </a:prstGeom>
          <a:effectLst>
            <a:outerShdw blurRad="469900" sx="101000" sy="101000" algn="ctr" rotWithShape="0">
              <a:prstClr val="black">
                <a:alpha val="40000"/>
              </a:prstClr>
            </a:outerShdw>
          </a:effectLst>
        </p:spPr>
      </p:pic>
      <p:pic>
        <p:nvPicPr>
          <p:cNvPr id="7" name="Picture 9">
            <a:extLst>
              <a:ext uri="{FF2B5EF4-FFF2-40B4-BE49-F238E27FC236}">
                <a16:creationId xmlns:a16="http://schemas.microsoft.com/office/drawing/2014/main" id="{5B682341-D543-1BDE-379B-6FAAB9B5E4F4}"/>
              </a:ext>
            </a:extLst>
          </p:cNvPr>
          <p:cNvPicPr>
            <a:picLocks noChangeAspect="1"/>
          </p:cNvPicPr>
          <p:nvPr/>
        </p:nvPicPr>
        <p:blipFill>
          <a:blip r:embed="rId8"/>
          <a:stretch>
            <a:fillRect/>
          </a:stretch>
        </p:blipFill>
        <p:spPr>
          <a:xfrm>
            <a:off x="1881" y="5542268"/>
            <a:ext cx="6421495" cy="289019"/>
          </a:xfrm>
          <a:prstGeom prst="rect">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1604489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Text&#10;&#10;Description automatically generated">
            <a:extLst>
              <a:ext uri="{FF2B5EF4-FFF2-40B4-BE49-F238E27FC236}">
                <a16:creationId xmlns:a16="http://schemas.microsoft.com/office/drawing/2014/main" id="{B3188CF9-C2EC-3414-1E65-B790D01FA76D}"/>
              </a:ext>
            </a:extLst>
          </p:cNvPr>
          <p:cNvPicPr>
            <a:picLocks noChangeAspect="1"/>
          </p:cNvPicPr>
          <p:nvPr/>
        </p:nvPicPr>
        <p:blipFill>
          <a:blip r:embed="rId2"/>
          <a:stretch>
            <a:fillRect/>
          </a:stretch>
        </p:blipFill>
        <p:spPr>
          <a:xfrm>
            <a:off x="2712" y="1712759"/>
            <a:ext cx="12183396" cy="3048580"/>
          </a:xfrm>
          <a:prstGeom prst="rect">
            <a:avLst/>
          </a:prstGeom>
        </p:spPr>
      </p:pic>
    </p:spTree>
    <p:extLst>
      <p:ext uri="{BB962C8B-B14F-4D97-AF65-F5344CB8AC3E}">
        <p14:creationId xmlns:p14="http://schemas.microsoft.com/office/powerpoint/2010/main" val="17361110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4">
            <a:extLst>
              <a:ext uri="{FF2B5EF4-FFF2-40B4-BE49-F238E27FC236}">
                <a16:creationId xmlns:a16="http://schemas.microsoft.com/office/drawing/2014/main" id="{4BB08F74-867C-A298-29A7-869E183216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683396" y="-173043"/>
            <a:ext cx="6005261" cy="6411311"/>
          </a:xfrm>
          <a:prstGeom prst="rect">
            <a:avLst/>
          </a:prstGeom>
          <a:noFill/>
          <a:extLst>
            <a:ext uri="{909E8E84-426E-40DD-AFC4-6F175D3DCCD1}">
              <a14:hiddenFill xmlns:a14="http://schemas.microsoft.com/office/drawing/2010/main">
                <a:solidFill>
                  <a:srgbClr val="FFFFFF"/>
                </a:solidFill>
              </a14:hiddenFill>
            </a:ext>
          </a:extLst>
        </p:spPr>
      </p:pic>
      <p:sp>
        <p:nvSpPr>
          <p:cNvPr id="2" name="Cím 1">
            <a:extLst>
              <a:ext uri="{FF2B5EF4-FFF2-40B4-BE49-F238E27FC236}">
                <a16:creationId xmlns:a16="http://schemas.microsoft.com/office/drawing/2014/main" id="{C0489EAE-1DA4-7AD2-F4CB-EE18220F98DA}"/>
              </a:ext>
            </a:extLst>
          </p:cNvPr>
          <p:cNvSpPr>
            <a:spLocks noGrp="1"/>
          </p:cNvSpPr>
          <p:nvPr>
            <p:ph type="title"/>
          </p:nvPr>
        </p:nvSpPr>
        <p:spPr>
          <a:xfrm>
            <a:off x="845256" y="360892"/>
            <a:ext cx="4510518" cy="1353784"/>
          </a:xfrm>
        </p:spPr>
        <p:txBody>
          <a:bodyPr>
            <a:normAutofit/>
          </a:bodyPr>
          <a:lstStyle/>
          <a:p>
            <a:r>
              <a:rPr lang="hu-HU">
                <a:latin typeface="Ubuntu"/>
              </a:rPr>
              <a:t>GitHub </a:t>
            </a:r>
            <a:r>
              <a:rPr lang="hu-HU" err="1">
                <a:latin typeface="Ubuntu"/>
              </a:rPr>
              <a:t>Tech</a:t>
            </a:r>
            <a:endParaRPr lang="hu-HU"/>
          </a:p>
        </p:txBody>
      </p:sp>
      <p:sp>
        <p:nvSpPr>
          <p:cNvPr id="6" name="Cím 1">
            <a:extLst>
              <a:ext uri="{FF2B5EF4-FFF2-40B4-BE49-F238E27FC236}">
                <a16:creationId xmlns:a16="http://schemas.microsoft.com/office/drawing/2014/main" id="{C09CBA39-012C-71D0-4E06-97DB8BBC3B73}"/>
              </a:ext>
            </a:extLst>
          </p:cNvPr>
          <p:cNvSpPr txBox="1">
            <a:spLocks/>
          </p:cNvSpPr>
          <p:nvPr/>
        </p:nvSpPr>
        <p:spPr>
          <a:xfrm>
            <a:off x="329731" y="1422518"/>
            <a:ext cx="3231111" cy="9116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hu-HU" sz="5400" b="1" kern="1200">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defRPr>
            </a:lvl1pPr>
          </a:lstStyle>
          <a:p>
            <a:pPr marL="571500" indent="-571500">
              <a:lnSpc>
                <a:spcPct val="150000"/>
              </a:lnSpc>
              <a:spcBef>
                <a:spcPts val="0"/>
              </a:spcBef>
              <a:buFont typeface="Arial" panose="020B0604020202020204" pitchFamily="34" charset="0"/>
              <a:buChar char="•"/>
            </a:pPr>
            <a:r>
              <a:rPr lang="en-US" sz="2800" err="1">
                <a:latin typeface="Ubuntu"/>
              </a:rPr>
              <a:t>Dependabot</a:t>
            </a:r>
            <a:endParaRPr lang="en-US" sz="2800">
              <a:latin typeface="Ubuntu"/>
            </a:endParaRPr>
          </a:p>
        </p:txBody>
      </p:sp>
      <p:pic>
        <p:nvPicPr>
          <p:cNvPr id="7" name="Picture 7" descr="A picture containing chart&#10;&#10;Description automatically generated">
            <a:extLst>
              <a:ext uri="{FF2B5EF4-FFF2-40B4-BE49-F238E27FC236}">
                <a16:creationId xmlns:a16="http://schemas.microsoft.com/office/drawing/2014/main" id="{8C2E3CD7-1768-F5C4-6377-45716D2B8464}"/>
              </a:ext>
            </a:extLst>
          </p:cNvPr>
          <p:cNvPicPr>
            <a:picLocks noChangeAspect="1"/>
          </p:cNvPicPr>
          <p:nvPr/>
        </p:nvPicPr>
        <p:blipFill>
          <a:blip r:embed="rId4"/>
          <a:stretch>
            <a:fillRect/>
          </a:stretch>
        </p:blipFill>
        <p:spPr>
          <a:xfrm>
            <a:off x="782696" y="2462502"/>
            <a:ext cx="4784607" cy="2873737"/>
          </a:xfrm>
          <a:prstGeom prst="roundRect">
            <a:avLst>
              <a:gd name="adj" fmla="val 8019"/>
            </a:avLst>
          </a:prstGeom>
          <a:effectLst>
            <a:outerShdw blurRad="469900" sx="101000" sy="101000" algn="ctr" rotWithShape="0">
              <a:prstClr val="black">
                <a:alpha val="40000"/>
              </a:prstClr>
            </a:outerShdw>
          </a:effectLst>
        </p:spPr>
      </p:pic>
      <p:pic>
        <p:nvPicPr>
          <p:cNvPr id="8" name="Picture 8" descr="Chart&#10;&#10;Description automatically generated">
            <a:extLst>
              <a:ext uri="{FF2B5EF4-FFF2-40B4-BE49-F238E27FC236}">
                <a16:creationId xmlns:a16="http://schemas.microsoft.com/office/drawing/2014/main" id="{9C6D046B-16DC-2D38-613D-24089CE0A004}"/>
              </a:ext>
            </a:extLst>
          </p:cNvPr>
          <p:cNvPicPr>
            <a:picLocks noChangeAspect="1"/>
          </p:cNvPicPr>
          <p:nvPr/>
        </p:nvPicPr>
        <p:blipFill>
          <a:blip r:embed="rId5"/>
          <a:stretch>
            <a:fillRect/>
          </a:stretch>
        </p:blipFill>
        <p:spPr>
          <a:xfrm>
            <a:off x="7941734" y="179652"/>
            <a:ext cx="3110088" cy="1907882"/>
          </a:xfrm>
          <a:prstGeom prst="roundRect">
            <a:avLst>
              <a:gd name="adj" fmla="val 8019"/>
            </a:avLst>
          </a:prstGeom>
          <a:effectLst>
            <a:outerShdw blurRad="469900" sx="101000" sy="101000" algn="ctr" rotWithShape="0">
              <a:prstClr val="black">
                <a:alpha val="40000"/>
              </a:prstClr>
            </a:outerShdw>
          </a:effectLst>
        </p:spPr>
      </p:pic>
      <p:pic>
        <p:nvPicPr>
          <p:cNvPr id="9" name="Picture 9" descr="Chart, funnel chart&#10;&#10;Description automatically generated">
            <a:extLst>
              <a:ext uri="{FF2B5EF4-FFF2-40B4-BE49-F238E27FC236}">
                <a16:creationId xmlns:a16="http://schemas.microsoft.com/office/drawing/2014/main" id="{B706C1D4-FAEC-1704-28ED-5BEE206B4BB7}"/>
              </a:ext>
            </a:extLst>
          </p:cNvPr>
          <p:cNvPicPr>
            <a:picLocks noChangeAspect="1"/>
          </p:cNvPicPr>
          <p:nvPr/>
        </p:nvPicPr>
        <p:blipFill>
          <a:blip r:embed="rId6"/>
          <a:stretch>
            <a:fillRect/>
          </a:stretch>
        </p:blipFill>
        <p:spPr>
          <a:xfrm>
            <a:off x="7932325" y="4714337"/>
            <a:ext cx="3110088" cy="1907252"/>
          </a:xfrm>
          <a:prstGeom prst="roundRect">
            <a:avLst>
              <a:gd name="adj" fmla="val 8019"/>
            </a:avLst>
          </a:prstGeom>
          <a:effectLst>
            <a:outerShdw blurRad="469900" sx="101000" sy="101000" algn="ctr" rotWithShape="0">
              <a:prstClr val="black">
                <a:alpha val="40000"/>
              </a:prstClr>
            </a:outerShdw>
          </a:effectLst>
        </p:spPr>
      </p:pic>
      <p:pic>
        <p:nvPicPr>
          <p:cNvPr id="10" name="Picture 10" descr="Chart, funnel chart&#10;&#10;Description automatically generated">
            <a:extLst>
              <a:ext uri="{FF2B5EF4-FFF2-40B4-BE49-F238E27FC236}">
                <a16:creationId xmlns:a16="http://schemas.microsoft.com/office/drawing/2014/main" id="{6E7E1B00-D581-381A-769E-939785DC22DA}"/>
              </a:ext>
            </a:extLst>
          </p:cNvPr>
          <p:cNvPicPr>
            <a:picLocks noChangeAspect="1"/>
          </p:cNvPicPr>
          <p:nvPr/>
        </p:nvPicPr>
        <p:blipFill>
          <a:blip r:embed="rId7"/>
          <a:stretch>
            <a:fillRect/>
          </a:stretch>
        </p:blipFill>
        <p:spPr>
          <a:xfrm>
            <a:off x="7934678" y="2447315"/>
            <a:ext cx="3110088" cy="1909416"/>
          </a:xfrm>
          <a:prstGeom prst="roundRect">
            <a:avLst>
              <a:gd name="adj" fmla="val 8019"/>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3246173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A2CC392-A8A7-1A40-6CC8-431D22A6D470}"/>
              </a:ext>
            </a:extLst>
          </p:cNvPr>
          <p:cNvSpPr>
            <a:spLocks noGrp="1"/>
          </p:cNvSpPr>
          <p:nvPr>
            <p:ph type="title"/>
          </p:nvPr>
        </p:nvSpPr>
        <p:spPr/>
        <p:txBody>
          <a:bodyPr/>
          <a:lstStyle/>
          <a:p>
            <a:r>
              <a:rPr lang="hu-HU"/>
              <a:t>Technologies</a:t>
            </a:r>
          </a:p>
        </p:txBody>
      </p:sp>
      <p:sp>
        <p:nvSpPr>
          <p:cNvPr id="6" name="Szövegdoboz 5">
            <a:extLst>
              <a:ext uri="{FF2B5EF4-FFF2-40B4-BE49-F238E27FC236}">
                <a16:creationId xmlns:a16="http://schemas.microsoft.com/office/drawing/2014/main" id="{30F6D339-C611-CCEB-27B1-D41A13F40DE1}"/>
              </a:ext>
            </a:extLst>
          </p:cNvPr>
          <p:cNvSpPr txBox="1"/>
          <p:nvPr/>
        </p:nvSpPr>
        <p:spPr>
          <a:xfrm>
            <a:off x="838199" y="1796087"/>
            <a:ext cx="3600000" cy="1200329"/>
          </a:xfrm>
          <a:prstGeom prst="rect">
            <a:avLst/>
          </a:prstGeom>
          <a:noFill/>
        </p:spPr>
        <p:txBody>
          <a:bodyPr wrap="square" rtlCol="0">
            <a:spAutoFit/>
          </a:bodyPr>
          <a:lstStyle/>
          <a:p>
            <a:r>
              <a:rPr lang="hu-HU" sz="4000" b="1" err="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Database</a:t>
            </a:r>
            <a:endParaRPr lang="hu-HU" sz="40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endParaRPr>
          </a:p>
          <a:p>
            <a:r>
              <a:rPr lang="hu-HU" sz="3200" b="1" err="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MongoDB</a:t>
            </a:r>
            <a:r>
              <a:rPr lang="hu-HU" sz="3200" b="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 6</a:t>
            </a:r>
          </a:p>
        </p:txBody>
      </p:sp>
      <p:sp>
        <p:nvSpPr>
          <p:cNvPr id="7" name="Szövegdoboz 6">
            <a:extLst>
              <a:ext uri="{FF2B5EF4-FFF2-40B4-BE49-F238E27FC236}">
                <a16:creationId xmlns:a16="http://schemas.microsoft.com/office/drawing/2014/main" id="{91FECAE4-1A54-5EC0-0DEC-E3BCFFD9A37D}"/>
              </a:ext>
            </a:extLst>
          </p:cNvPr>
          <p:cNvSpPr txBox="1"/>
          <p:nvPr/>
        </p:nvSpPr>
        <p:spPr>
          <a:xfrm>
            <a:off x="838200" y="3247711"/>
            <a:ext cx="3600000" cy="1200329"/>
          </a:xfrm>
          <a:prstGeom prst="rect">
            <a:avLst/>
          </a:prstGeom>
          <a:noFill/>
        </p:spPr>
        <p:txBody>
          <a:bodyPr wrap="square" rtlCol="0">
            <a:spAutoFit/>
          </a:bodyPr>
          <a:lstStyle/>
          <a:p>
            <a:r>
              <a:rPr lang="hu-HU" sz="40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Backend</a:t>
            </a:r>
          </a:p>
          <a:p>
            <a:r>
              <a:rPr lang="hu-HU" sz="3200" b="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ASP.NET </a:t>
            </a:r>
            <a:r>
              <a:rPr lang="hu-HU" sz="3200" b="1" err="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Core</a:t>
            </a:r>
            <a:r>
              <a:rPr lang="hu-HU" sz="3200" b="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 7.0</a:t>
            </a:r>
          </a:p>
        </p:txBody>
      </p:sp>
      <p:sp>
        <p:nvSpPr>
          <p:cNvPr id="8" name="Szövegdoboz 7">
            <a:extLst>
              <a:ext uri="{FF2B5EF4-FFF2-40B4-BE49-F238E27FC236}">
                <a16:creationId xmlns:a16="http://schemas.microsoft.com/office/drawing/2014/main" id="{605ECCA8-BC22-704D-DEF0-6DB30BBE8D31}"/>
              </a:ext>
            </a:extLst>
          </p:cNvPr>
          <p:cNvSpPr txBox="1"/>
          <p:nvPr/>
        </p:nvSpPr>
        <p:spPr>
          <a:xfrm>
            <a:off x="838200" y="4699336"/>
            <a:ext cx="3600000" cy="1200329"/>
          </a:xfrm>
          <a:prstGeom prst="rect">
            <a:avLst/>
          </a:prstGeom>
          <a:noFill/>
        </p:spPr>
        <p:txBody>
          <a:bodyPr wrap="square" rtlCol="0">
            <a:spAutoFit/>
          </a:bodyPr>
          <a:lstStyle/>
          <a:p>
            <a:r>
              <a:rPr lang="hu-HU" sz="40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Frontend</a:t>
            </a:r>
          </a:p>
          <a:p>
            <a:r>
              <a:rPr lang="hu-HU" sz="3200" b="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Nuxt.js 3</a:t>
            </a:r>
          </a:p>
        </p:txBody>
      </p:sp>
      <p:pic>
        <p:nvPicPr>
          <p:cNvPr id="9" name="Ábra 8">
            <a:extLst>
              <a:ext uri="{FF2B5EF4-FFF2-40B4-BE49-F238E27FC236}">
                <a16:creationId xmlns:a16="http://schemas.microsoft.com/office/drawing/2014/main" id="{BBCA2858-B313-6F2D-A46C-E1E3D30135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47522" y="3527024"/>
            <a:ext cx="5146358" cy="3330976"/>
          </a:xfrm>
          <a:prstGeom prst="rect">
            <a:avLst/>
          </a:prstGeom>
        </p:spPr>
      </p:pic>
      <p:pic>
        <p:nvPicPr>
          <p:cNvPr id="10242" name="Picture 2">
            <a:extLst>
              <a:ext uri="{FF2B5EF4-FFF2-40B4-BE49-F238E27FC236}">
                <a16:creationId xmlns:a16="http://schemas.microsoft.com/office/drawing/2014/main" id="{7AD115E4-AE57-01AE-8D01-F1B4417BCD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5859" y="2342673"/>
            <a:ext cx="2816527" cy="759142"/>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The Code Blogger - Asp .Net Core – 6 Lesser Known Facts">
            <a:extLst>
              <a:ext uri="{FF2B5EF4-FFF2-40B4-BE49-F238E27FC236}">
                <a16:creationId xmlns:a16="http://schemas.microsoft.com/office/drawing/2014/main" id="{E7332CFE-A18F-FC7E-EF36-D8C0246E5B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7119" y="3648401"/>
            <a:ext cx="934006" cy="927036"/>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a:extLst>
              <a:ext uri="{FF2B5EF4-FFF2-40B4-BE49-F238E27FC236}">
                <a16:creationId xmlns:a16="http://schemas.microsoft.com/office/drawing/2014/main" id="{7E0786E8-85DC-5096-6A08-9E4808B578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38291" y="5299500"/>
            <a:ext cx="1871662" cy="459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529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0489EAE-1DA4-7AD2-F4CB-EE18220F98DA}"/>
              </a:ext>
            </a:extLst>
          </p:cNvPr>
          <p:cNvSpPr>
            <a:spLocks noGrp="1"/>
          </p:cNvSpPr>
          <p:nvPr>
            <p:ph type="title"/>
          </p:nvPr>
        </p:nvSpPr>
        <p:spPr>
          <a:xfrm>
            <a:off x="838200" y="365125"/>
            <a:ext cx="3748518" cy="1325563"/>
          </a:xfrm>
        </p:spPr>
        <p:txBody>
          <a:bodyPr/>
          <a:lstStyle/>
          <a:p>
            <a:r>
              <a:rPr lang="hu-HU" err="1"/>
              <a:t>Softwares</a:t>
            </a:r>
            <a:endParaRPr lang="hu-HU"/>
          </a:p>
        </p:txBody>
      </p:sp>
      <p:pic>
        <p:nvPicPr>
          <p:cNvPr id="12290" name="Picture 2">
            <a:extLst>
              <a:ext uri="{FF2B5EF4-FFF2-40B4-BE49-F238E27FC236}">
                <a16:creationId xmlns:a16="http://schemas.microsoft.com/office/drawing/2014/main" id="{83CDB444-40E0-153A-2316-2007D76F78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5508" y="1764822"/>
            <a:ext cx="2503604" cy="2503604"/>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35ED113A-18B5-9DA4-0804-3EDFB7E5AC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4916" y="1630686"/>
            <a:ext cx="1372179" cy="1372179"/>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GitHub Copilot Tips and Tricks | Designer.tips">
            <a:extLst>
              <a:ext uri="{FF2B5EF4-FFF2-40B4-BE49-F238E27FC236}">
                <a16:creationId xmlns:a16="http://schemas.microsoft.com/office/drawing/2014/main" id="{5C98F713-C775-99EC-D5FB-F4D3AD1C84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7034" y="4734577"/>
            <a:ext cx="1807281" cy="1807281"/>
          </a:xfrm>
          <a:prstGeom prst="rect">
            <a:avLst/>
          </a:prstGeom>
          <a:noFill/>
          <a:extLst>
            <a:ext uri="{909E8E84-426E-40DD-AFC4-6F175D3DCCD1}">
              <a14:hiddenFill xmlns:a14="http://schemas.microsoft.com/office/drawing/2010/main">
                <a:solidFill>
                  <a:srgbClr val="FFFFFF"/>
                </a:solidFill>
              </a14:hiddenFill>
            </a:ext>
          </a:extLst>
        </p:spPr>
      </p:pic>
      <p:pic>
        <p:nvPicPr>
          <p:cNvPr id="12306" name="Picture 18">
            <a:extLst>
              <a:ext uri="{FF2B5EF4-FFF2-40B4-BE49-F238E27FC236}">
                <a16:creationId xmlns:a16="http://schemas.microsoft.com/office/drawing/2014/main" id="{2CC06340-FB27-EC7B-1735-7215676676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2174" y="3001010"/>
            <a:ext cx="1196466" cy="1794076"/>
          </a:xfrm>
          <a:prstGeom prst="rect">
            <a:avLst/>
          </a:prstGeom>
          <a:noFill/>
          <a:extLst>
            <a:ext uri="{909E8E84-426E-40DD-AFC4-6F175D3DCCD1}">
              <a14:hiddenFill xmlns:a14="http://schemas.microsoft.com/office/drawing/2010/main">
                <a:solidFill>
                  <a:srgbClr val="FFFFFF"/>
                </a:solidFill>
              </a14:hiddenFill>
            </a:ext>
          </a:extLst>
        </p:spPr>
      </p:pic>
      <p:pic>
        <p:nvPicPr>
          <p:cNvPr id="12308" name="Picture 20" descr="Codacy Logo PNG Vector (SVG) Free Download">
            <a:extLst>
              <a:ext uri="{FF2B5EF4-FFF2-40B4-BE49-F238E27FC236}">
                <a16:creationId xmlns:a16="http://schemas.microsoft.com/office/drawing/2014/main" id="{A8E6F4C3-05E8-5D4C-808A-8FF5D183B1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90234" y="2105297"/>
            <a:ext cx="1202689" cy="1202689"/>
          </a:xfrm>
          <a:prstGeom prst="rect">
            <a:avLst/>
          </a:prstGeom>
          <a:noFill/>
          <a:extLst>
            <a:ext uri="{909E8E84-426E-40DD-AFC4-6F175D3DCCD1}">
              <a14:hiddenFill xmlns:a14="http://schemas.microsoft.com/office/drawing/2010/main">
                <a:solidFill>
                  <a:srgbClr val="FFFFFF"/>
                </a:solidFill>
              </a14:hiddenFill>
            </a:ext>
          </a:extLst>
        </p:spPr>
      </p:pic>
      <p:pic>
        <p:nvPicPr>
          <p:cNvPr id="12310" name="Picture 22" descr="Press and Media Resources - Docker">
            <a:extLst>
              <a:ext uri="{FF2B5EF4-FFF2-40B4-BE49-F238E27FC236}">
                <a16:creationId xmlns:a16="http://schemas.microsoft.com/office/drawing/2014/main" id="{09DE4299-4C69-D121-F54A-9D29B5089B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52237" y="223241"/>
            <a:ext cx="1645271" cy="1417780"/>
          </a:xfrm>
          <a:prstGeom prst="rect">
            <a:avLst/>
          </a:prstGeom>
          <a:noFill/>
          <a:extLst>
            <a:ext uri="{909E8E84-426E-40DD-AFC4-6F175D3DCCD1}">
              <a14:hiddenFill xmlns:a14="http://schemas.microsoft.com/office/drawing/2010/main">
                <a:solidFill>
                  <a:srgbClr val="FFFFFF"/>
                </a:solidFill>
              </a14:hiddenFill>
            </a:ext>
          </a:extLst>
        </p:spPr>
      </p:pic>
      <p:pic>
        <p:nvPicPr>
          <p:cNvPr id="12312" name="Picture 24" descr="Let's Encrypt Logo PNG Vector (SVG) Free Download">
            <a:extLst>
              <a:ext uri="{FF2B5EF4-FFF2-40B4-BE49-F238E27FC236}">
                <a16:creationId xmlns:a16="http://schemas.microsoft.com/office/drawing/2014/main" id="{67ED5489-34C5-A205-4C5F-A0F92EA7821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33867" y="365125"/>
            <a:ext cx="1942517" cy="1508688"/>
          </a:xfrm>
          <a:prstGeom prst="rect">
            <a:avLst/>
          </a:prstGeom>
          <a:noFill/>
          <a:extLst>
            <a:ext uri="{909E8E84-426E-40DD-AFC4-6F175D3DCCD1}">
              <a14:hiddenFill xmlns:a14="http://schemas.microsoft.com/office/drawing/2010/main">
                <a:solidFill>
                  <a:srgbClr val="FFFFFF"/>
                </a:solidFill>
              </a14:hiddenFill>
            </a:ext>
          </a:extLst>
        </p:spPr>
      </p:pic>
      <p:pic>
        <p:nvPicPr>
          <p:cNvPr id="12314" name="Picture 26" descr="Name.com Reviews (Apr 2023): &quot;A Good or Bad Web Host?&quot;">
            <a:extLst>
              <a:ext uri="{FF2B5EF4-FFF2-40B4-BE49-F238E27FC236}">
                <a16:creationId xmlns:a16="http://schemas.microsoft.com/office/drawing/2014/main" id="{298F3BBC-F270-54FD-5DD8-8E00D7144AA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30974" y="3542977"/>
            <a:ext cx="3800704" cy="1202689"/>
          </a:xfrm>
          <a:prstGeom prst="rect">
            <a:avLst/>
          </a:prstGeom>
          <a:noFill/>
          <a:extLst>
            <a:ext uri="{909E8E84-426E-40DD-AFC4-6F175D3DCCD1}">
              <a14:hiddenFill xmlns:a14="http://schemas.microsoft.com/office/drawing/2010/main">
                <a:solidFill>
                  <a:srgbClr val="FFFFFF"/>
                </a:solidFill>
              </a14:hiddenFill>
            </a:ext>
          </a:extLst>
        </p:spPr>
      </p:pic>
      <p:pic>
        <p:nvPicPr>
          <p:cNvPr id="12316" name="Picture 28" descr="Capacitor Logo PNG Vector (SVG) Free Download">
            <a:extLst>
              <a:ext uri="{FF2B5EF4-FFF2-40B4-BE49-F238E27FC236}">
                <a16:creationId xmlns:a16="http://schemas.microsoft.com/office/drawing/2014/main" id="{4C76D55A-11D6-C619-FF40-5A306F0F6BB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86243" y="4906246"/>
            <a:ext cx="1462520" cy="1462520"/>
          </a:xfrm>
          <a:prstGeom prst="rect">
            <a:avLst/>
          </a:prstGeom>
          <a:noFill/>
          <a:extLst>
            <a:ext uri="{909E8E84-426E-40DD-AFC4-6F175D3DCCD1}">
              <a14:hiddenFill xmlns:a14="http://schemas.microsoft.com/office/drawing/2010/main">
                <a:solidFill>
                  <a:srgbClr val="FFFFFF"/>
                </a:solidFill>
              </a14:hiddenFill>
            </a:ext>
          </a:extLst>
        </p:spPr>
      </p:pic>
      <p:pic>
        <p:nvPicPr>
          <p:cNvPr id="12320" name="Picture 32" descr="Nginx logo">
            <a:extLst>
              <a:ext uri="{FF2B5EF4-FFF2-40B4-BE49-F238E27FC236}">
                <a16:creationId xmlns:a16="http://schemas.microsoft.com/office/drawing/2014/main" id="{8162561C-126B-F468-3481-819F2E948C2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2078" t="20268" r="32224" b="20016"/>
          <a:stretch/>
        </p:blipFill>
        <p:spPr bwMode="auto">
          <a:xfrm>
            <a:off x="10644332" y="2435336"/>
            <a:ext cx="987346" cy="1135057"/>
          </a:xfrm>
          <a:prstGeom prst="rect">
            <a:avLst/>
          </a:prstGeom>
          <a:noFill/>
          <a:extLst>
            <a:ext uri="{909E8E84-426E-40DD-AFC4-6F175D3DCCD1}">
              <a14:hiddenFill xmlns:a14="http://schemas.microsoft.com/office/drawing/2010/main">
                <a:solidFill>
                  <a:srgbClr val="FFFFFF"/>
                </a:solidFill>
              </a14:hiddenFill>
            </a:ext>
          </a:extLst>
        </p:spPr>
      </p:pic>
      <p:pic>
        <p:nvPicPr>
          <p:cNvPr id="12322" name="Picture 34" descr="Dependabot · GitHub">
            <a:extLst>
              <a:ext uri="{FF2B5EF4-FFF2-40B4-BE49-F238E27FC236}">
                <a16:creationId xmlns:a16="http://schemas.microsoft.com/office/drawing/2014/main" id="{F1BB54A9-62A8-3C3C-E42A-56D620E25DB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093742" y="175031"/>
            <a:ext cx="1058497" cy="105849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 descr="Logo&#10;&#10;Description automatically generated">
            <a:extLst>
              <a:ext uri="{FF2B5EF4-FFF2-40B4-BE49-F238E27FC236}">
                <a16:creationId xmlns:a16="http://schemas.microsoft.com/office/drawing/2014/main" id="{6A42F0E5-6905-CEC5-E575-BD5F95FC81B4}"/>
              </a:ext>
            </a:extLst>
          </p:cNvPr>
          <p:cNvPicPr>
            <a:picLocks noChangeAspect="1"/>
          </p:cNvPicPr>
          <p:nvPr/>
        </p:nvPicPr>
        <p:blipFill>
          <a:blip r:embed="rId14"/>
          <a:stretch>
            <a:fillRect/>
          </a:stretch>
        </p:blipFill>
        <p:spPr>
          <a:xfrm>
            <a:off x="2417275" y="3692765"/>
            <a:ext cx="1717793" cy="1670757"/>
          </a:xfrm>
          <a:prstGeom prst="rect">
            <a:avLst/>
          </a:prstGeom>
        </p:spPr>
      </p:pic>
      <p:pic>
        <p:nvPicPr>
          <p:cNvPr id="1026" name="Picture 2">
            <a:extLst>
              <a:ext uri="{FF2B5EF4-FFF2-40B4-BE49-F238E27FC236}">
                <a16:creationId xmlns:a16="http://schemas.microsoft.com/office/drawing/2014/main" id="{BDEE6A6F-FD77-5FD4-47FA-E29E88132AD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05159" y="5241955"/>
            <a:ext cx="1202689" cy="12026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Shape, circle&#10;&#10;Description automatically generated">
            <a:extLst>
              <a:ext uri="{FF2B5EF4-FFF2-40B4-BE49-F238E27FC236}">
                <a16:creationId xmlns:a16="http://schemas.microsoft.com/office/drawing/2014/main" id="{0EC6F3B4-E158-AD2F-8BD5-07F42C475DA6}"/>
              </a:ext>
            </a:extLst>
          </p:cNvPr>
          <p:cNvPicPr>
            <a:picLocks noChangeAspect="1"/>
          </p:cNvPicPr>
          <p:nvPr/>
        </p:nvPicPr>
        <p:blipFill>
          <a:blip r:embed="rId16"/>
          <a:stretch>
            <a:fillRect/>
          </a:stretch>
        </p:blipFill>
        <p:spPr>
          <a:xfrm>
            <a:off x="4592697" y="4407235"/>
            <a:ext cx="1332089" cy="1994642"/>
          </a:xfrm>
          <a:prstGeom prst="rect">
            <a:avLst/>
          </a:prstGeom>
        </p:spPr>
      </p:pic>
    </p:spTree>
    <p:extLst>
      <p:ext uri="{BB962C8B-B14F-4D97-AF65-F5344CB8AC3E}">
        <p14:creationId xmlns:p14="http://schemas.microsoft.com/office/powerpoint/2010/main" val="1420215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0FB114A-53E9-FCC2-251A-041547413F97}"/>
              </a:ext>
            </a:extLst>
          </p:cNvPr>
          <p:cNvSpPr>
            <a:spLocks noGrp="1"/>
          </p:cNvSpPr>
          <p:nvPr>
            <p:ph type="title"/>
          </p:nvPr>
        </p:nvSpPr>
        <p:spPr/>
        <p:txBody>
          <a:bodyPr/>
          <a:lstStyle/>
          <a:p>
            <a:r>
              <a:rPr lang="hu-HU" err="1"/>
              <a:t>Hosting</a:t>
            </a:r>
            <a:endParaRPr lang="hu-HU"/>
          </a:p>
        </p:txBody>
      </p:sp>
      <p:pic>
        <p:nvPicPr>
          <p:cNvPr id="13314" name="Picture 2" descr="DigitalOcean - Wikipedia">
            <a:extLst>
              <a:ext uri="{FF2B5EF4-FFF2-40B4-BE49-F238E27FC236}">
                <a16:creationId xmlns:a16="http://schemas.microsoft.com/office/drawing/2014/main" id="{E3C24B11-ECD6-C49D-69FE-0554B83BAC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186939"/>
            <a:ext cx="3429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Netlify - Wikipedia">
            <a:extLst>
              <a:ext uri="{FF2B5EF4-FFF2-40B4-BE49-F238E27FC236}">
                <a16:creationId xmlns:a16="http://schemas.microsoft.com/office/drawing/2014/main" id="{7293B8D4-2138-5938-DBA2-F427A84E50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1981" y="2767657"/>
            <a:ext cx="5553219" cy="2267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40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064D1CF-E53A-77E4-AFEE-C0F34CEEFBE4}"/>
              </a:ext>
            </a:extLst>
          </p:cNvPr>
          <p:cNvSpPr>
            <a:spLocks noGrp="1"/>
          </p:cNvSpPr>
          <p:nvPr>
            <p:ph type="title"/>
          </p:nvPr>
        </p:nvSpPr>
        <p:spPr>
          <a:xfrm>
            <a:off x="-1" y="2766219"/>
            <a:ext cx="3912243" cy="1325563"/>
          </a:xfrm>
        </p:spPr>
        <p:txBody>
          <a:bodyPr/>
          <a:lstStyle/>
          <a:p>
            <a:pPr algn="ctr"/>
            <a:r>
              <a:rPr lang="hu-HU" err="1"/>
              <a:t>Database</a:t>
            </a:r>
            <a:endParaRPr lang="hu-HU"/>
          </a:p>
        </p:txBody>
      </p:sp>
      <p:pic>
        <p:nvPicPr>
          <p:cNvPr id="11268" name="Picture 4">
            <a:extLst>
              <a:ext uri="{FF2B5EF4-FFF2-40B4-BE49-F238E27FC236}">
                <a16:creationId xmlns:a16="http://schemas.microsoft.com/office/drawing/2014/main" id="{7AD4F9B2-4BB0-38E6-7957-3A88A62657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4055" y="1"/>
            <a:ext cx="8337551" cy="685800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1093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4995147-0F20-0ED4-D1BB-6CA5CC7F7397}"/>
              </a:ext>
            </a:extLst>
          </p:cNvPr>
          <p:cNvSpPr>
            <a:spLocks noGrp="1"/>
          </p:cNvSpPr>
          <p:nvPr>
            <p:ph type="title"/>
          </p:nvPr>
        </p:nvSpPr>
        <p:spPr/>
        <p:txBody>
          <a:bodyPr/>
          <a:lstStyle/>
          <a:p>
            <a:r>
              <a:rPr lang="hu-HU"/>
              <a:t>Backend - </a:t>
            </a:r>
            <a:r>
              <a:rPr lang="hu-HU" err="1"/>
              <a:t>Structure</a:t>
            </a:r>
            <a:endParaRPr lang="hu-HU"/>
          </a:p>
        </p:txBody>
      </p:sp>
      <p:sp>
        <p:nvSpPr>
          <p:cNvPr id="3" name="Tartalom helye 2">
            <a:extLst>
              <a:ext uri="{FF2B5EF4-FFF2-40B4-BE49-F238E27FC236}">
                <a16:creationId xmlns:a16="http://schemas.microsoft.com/office/drawing/2014/main" id="{60540001-7954-66B6-59C2-540B32A8A6D9}"/>
              </a:ext>
            </a:extLst>
          </p:cNvPr>
          <p:cNvSpPr>
            <a:spLocks noGrp="1"/>
          </p:cNvSpPr>
          <p:nvPr>
            <p:ph idx="1"/>
          </p:nvPr>
        </p:nvSpPr>
        <p:spPr>
          <a:xfrm>
            <a:off x="838200" y="1825625"/>
            <a:ext cx="3467582" cy="4351338"/>
          </a:xfrm>
        </p:spPr>
        <p:txBody>
          <a:bodyPr/>
          <a:lstStyle/>
          <a:p>
            <a:r>
              <a:rPr lang="hu-HU" err="1"/>
              <a:t>Models</a:t>
            </a:r>
            <a:endParaRPr lang="hu-HU"/>
          </a:p>
          <a:p>
            <a:r>
              <a:rPr lang="hu-HU" err="1"/>
              <a:t>Repositories</a:t>
            </a:r>
            <a:endParaRPr lang="hu-HU"/>
          </a:p>
          <a:p>
            <a:r>
              <a:rPr lang="hu-HU" err="1"/>
              <a:t>Controllers</a:t>
            </a:r>
            <a:endParaRPr lang="hu-HU"/>
          </a:p>
          <a:p>
            <a:r>
              <a:rPr lang="hu-HU" err="1"/>
              <a:t>Tests</a:t>
            </a:r>
            <a:endParaRPr lang="hu-HU"/>
          </a:p>
        </p:txBody>
      </p:sp>
      <p:pic>
        <p:nvPicPr>
          <p:cNvPr id="11" name="Kép 10">
            <a:extLst>
              <a:ext uri="{FF2B5EF4-FFF2-40B4-BE49-F238E27FC236}">
                <a16:creationId xmlns:a16="http://schemas.microsoft.com/office/drawing/2014/main" id="{0BEC42A6-F600-51C0-4F5F-ACAC7C5D48D3}"/>
              </a:ext>
            </a:extLst>
          </p:cNvPr>
          <p:cNvPicPr>
            <a:picLocks noChangeAspect="1"/>
          </p:cNvPicPr>
          <p:nvPr/>
        </p:nvPicPr>
        <p:blipFill>
          <a:blip r:embed="rId3"/>
          <a:stretch>
            <a:fillRect/>
          </a:stretch>
        </p:blipFill>
        <p:spPr>
          <a:xfrm>
            <a:off x="8032685" y="0"/>
            <a:ext cx="4159315" cy="6858000"/>
          </a:xfrm>
          <a:prstGeom prst="rect">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1343703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7108CE5-B895-0F54-9DD0-9711B7B41B0C}"/>
              </a:ext>
            </a:extLst>
          </p:cNvPr>
          <p:cNvSpPr>
            <a:spLocks noGrp="1"/>
          </p:cNvSpPr>
          <p:nvPr>
            <p:ph type="title"/>
          </p:nvPr>
        </p:nvSpPr>
        <p:spPr/>
        <p:txBody>
          <a:bodyPr/>
          <a:lstStyle/>
          <a:p>
            <a:pPr algn="ctr"/>
            <a:r>
              <a:rPr lang="hu-HU" err="1"/>
              <a:t>Table</a:t>
            </a:r>
            <a:r>
              <a:rPr lang="hu-HU"/>
              <a:t> of </a:t>
            </a:r>
            <a:r>
              <a:rPr lang="hu-HU" err="1"/>
              <a:t>contents</a:t>
            </a:r>
            <a:endParaRPr lang="hu-HU"/>
          </a:p>
        </p:txBody>
      </p:sp>
      <p:cxnSp>
        <p:nvCxnSpPr>
          <p:cNvPr id="5" name="Egyenes összekötő 4">
            <a:extLst>
              <a:ext uri="{FF2B5EF4-FFF2-40B4-BE49-F238E27FC236}">
                <a16:creationId xmlns:a16="http://schemas.microsoft.com/office/drawing/2014/main" id="{9E3BC3AB-1824-34E1-DC91-D3BF18AD0572}"/>
              </a:ext>
            </a:extLst>
          </p:cNvPr>
          <p:cNvCxnSpPr>
            <a:cxnSpLocks/>
          </p:cNvCxnSpPr>
          <p:nvPr/>
        </p:nvCxnSpPr>
        <p:spPr>
          <a:xfrm>
            <a:off x="1181100" y="1690688"/>
            <a:ext cx="98298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4" name="Csoportba foglalás 23">
            <a:extLst>
              <a:ext uri="{FF2B5EF4-FFF2-40B4-BE49-F238E27FC236}">
                <a16:creationId xmlns:a16="http://schemas.microsoft.com/office/drawing/2014/main" id="{496789E0-7BAE-46DC-D6B5-4A3B9D9DE9E9}"/>
              </a:ext>
            </a:extLst>
          </p:cNvPr>
          <p:cNvGrpSpPr/>
          <p:nvPr/>
        </p:nvGrpSpPr>
        <p:grpSpPr>
          <a:xfrm>
            <a:off x="1298723" y="2668884"/>
            <a:ext cx="9594554" cy="3099167"/>
            <a:chOff x="1182461" y="2668884"/>
            <a:chExt cx="9594554" cy="3099167"/>
          </a:xfrm>
        </p:grpSpPr>
        <p:grpSp>
          <p:nvGrpSpPr>
            <p:cNvPr id="11" name="Csoportba foglalás 10">
              <a:extLst>
                <a:ext uri="{FF2B5EF4-FFF2-40B4-BE49-F238E27FC236}">
                  <a16:creationId xmlns:a16="http://schemas.microsoft.com/office/drawing/2014/main" id="{07EFBF6E-3C33-2B8D-64B9-74DE12F00255}"/>
                </a:ext>
              </a:extLst>
            </p:cNvPr>
            <p:cNvGrpSpPr/>
            <p:nvPr/>
          </p:nvGrpSpPr>
          <p:grpSpPr>
            <a:xfrm>
              <a:off x="1182461" y="2668884"/>
              <a:ext cx="4498511" cy="1308756"/>
              <a:chOff x="877661" y="2120244"/>
              <a:chExt cx="4498511" cy="1308756"/>
            </a:xfrm>
          </p:grpSpPr>
          <p:sp>
            <p:nvSpPr>
              <p:cNvPr id="6" name="Szövegdoboz 5">
                <a:extLst>
                  <a:ext uri="{FF2B5EF4-FFF2-40B4-BE49-F238E27FC236}">
                    <a16:creationId xmlns:a16="http://schemas.microsoft.com/office/drawing/2014/main" id="{1838D12A-5CF3-B9F4-8621-A76D70D6F4C8}"/>
                  </a:ext>
                </a:extLst>
              </p:cNvPr>
              <p:cNvSpPr txBox="1"/>
              <p:nvPr/>
            </p:nvSpPr>
            <p:spPr>
              <a:xfrm>
                <a:off x="1413772" y="2120244"/>
                <a:ext cx="3962400" cy="1308756"/>
              </a:xfrm>
              <a:prstGeom prst="rect">
                <a:avLst/>
              </a:prstGeom>
            </p:spPr>
            <p:txBody>
              <a:bodyPr wrap="square" lIns="91440" tIns="45720" rIns="91440" bIns="45720" rtlCol="0" anchor="t">
                <a:spAutoFit/>
              </a:bodyPr>
              <a:lstStyle/>
              <a:p>
                <a:pPr algn="ctr">
                  <a:lnSpc>
                    <a:spcPct val="150000"/>
                  </a:lnSpc>
                </a:pPr>
                <a:r>
                  <a:rPr lang="hu-HU" sz="3200" b="1" err="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Introduction</a:t>
                </a:r>
                <a:endParaRPr lang="hu-HU" sz="24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endParaRPr>
              </a:p>
              <a:p>
                <a:pPr algn="ctr">
                  <a:lnSpc>
                    <a:spcPct val="150000"/>
                  </a:lnSpc>
                </a:pPr>
                <a:r>
                  <a:rPr lang="hu-HU" sz="2400" b="1" err="1">
                    <a:solidFill>
                      <a:schemeClr val="bg2">
                        <a:lumMod val="25000"/>
                      </a:schemeClr>
                    </a:solidFill>
                    <a:effectLst>
                      <a:outerShdw blurRad="63500" sx="102000" sy="102000" algn="ctr" rotWithShape="0">
                        <a:schemeClr val="bg2">
                          <a:lumMod val="25000"/>
                          <a:alpha val="20000"/>
                        </a:schemeClr>
                      </a:outerShdw>
                    </a:effectLst>
                    <a:latin typeface="Ubuntu"/>
                    <a:ea typeface="+mj-ea"/>
                    <a:cs typeface="+mj-cs"/>
                  </a:rPr>
                  <a:t>What</a:t>
                </a:r>
                <a:r>
                  <a:rPr lang="hu-HU" sz="2400" b="1">
                    <a:solidFill>
                      <a:schemeClr val="bg2">
                        <a:lumMod val="25000"/>
                      </a:schemeClr>
                    </a:solidFill>
                    <a:effectLst>
                      <a:outerShdw blurRad="63500" sx="102000" sy="102000" algn="ctr" rotWithShape="0">
                        <a:schemeClr val="bg2">
                          <a:lumMod val="25000"/>
                          <a:alpha val="20000"/>
                        </a:schemeClr>
                      </a:outerShdw>
                    </a:effectLst>
                    <a:latin typeface="Ubuntu"/>
                    <a:ea typeface="+mj-ea"/>
                    <a:cs typeface="+mj-cs"/>
                  </a:rPr>
                  <a:t> </a:t>
                </a:r>
                <a:r>
                  <a:rPr lang="en-GB" sz="2400" b="1">
                    <a:solidFill>
                      <a:schemeClr val="bg2">
                        <a:lumMod val="25000"/>
                      </a:schemeClr>
                    </a:solidFill>
                    <a:effectLst>
                      <a:outerShdw blurRad="63500" sx="102000" sy="102000" algn="ctr" rotWithShape="0">
                        <a:schemeClr val="bg2">
                          <a:lumMod val="25000"/>
                          <a:alpha val="20000"/>
                        </a:schemeClr>
                      </a:outerShdw>
                    </a:effectLst>
                    <a:latin typeface="Ubuntu"/>
                    <a:ea typeface="+mj-ea"/>
                    <a:cs typeface="+mj-cs"/>
                  </a:rPr>
                  <a:t>is </a:t>
                </a:r>
                <a:r>
                  <a:rPr lang="hu-HU" sz="2400" b="1" err="1">
                    <a:solidFill>
                      <a:schemeClr val="bg2">
                        <a:lumMod val="25000"/>
                      </a:schemeClr>
                    </a:solidFill>
                    <a:effectLst>
                      <a:outerShdw blurRad="63500" sx="102000" sy="102000" algn="ctr" rotWithShape="0">
                        <a:schemeClr val="bg2">
                          <a:lumMod val="25000"/>
                          <a:alpha val="20000"/>
                        </a:schemeClr>
                      </a:outerShdw>
                    </a:effectLst>
                    <a:latin typeface="Ubuntu"/>
                    <a:ea typeface="+mj-ea"/>
                    <a:cs typeface="+mj-cs"/>
                  </a:rPr>
                  <a:t>Gump</a:t>
                </a:r>
                <a:r>
                  <a:rPr lang="hu-HU" sz="2400" b="1">
                    <a:solidFill>
                      <a:schemeClr val="bg2">
                        <a:lumMod val="25000"/>
                      </a:schemeClr>
                    </a:solidFill>
                    <a:effectLst>
                      <a:outerShdw blurRad="63500" sx="102000" sy="102000" algn="ctr" rotWithShape="0">
                        <a:schemeClr val="bg2">
                          <a:lumMod val="25000"/>
                          <a:alpha val="20000"/>
                        </a:schemeClr>
                      </a:outerShdw>
                    </a:effectLst>
                    <a:latin typeface="Ubuntu"/>
                    <a:ea typeface="+mj-ea"/>
                    <a:cs typeface="+mj-cs"/>
                  </a:rPr>
                  <a:t>? </a:t>
                </a:r>
                <a:r>
                  <a:rPr lang="hu-HU" b="1" i="1">
                    <a:solidFill>
                      <a:schemeClr val="bg2">
                        <a:lumMod val="25000"/>
                      </a:schemeClr>
                    </a:solidFill>
                    <a:effectLst>
                      <a:outerShdw blurRad="63500" sx="102000" sy="102000" algn="ctr" rotWithShape="0">
                        <a:schemeClr val="bg2">
                          <a:lumMod val="25000"/>
                          <a:alpha val="20000"/>
                        </a:schemeClr>
                      </a:outerShdw>
                    </a:effectLst>
                    <a:latin typeface="Ubuntu"/>
                    <a:ea typeface="+mj-ea"/>
                    <a:cs typeface="+mj-cs"/>
                  </a:rPr>
                  <a:t>(</a:t>
                </a:r>
                <a:r>
                  <a:rPr lang="hu-HU" b="1" i="1" err="1">
                    <a:solidFill>
                      <a:schemeClr val="bg2">
                        <a:lumMod val="25000"/>
                      </a:schemeClr>
                    </a:solidFill>
                    <a:effectLst>
                      <a:outerShdw blurRad="63500" sx="102000" sy="102000" algn="ctr" rotWithShape="0">
                        <a:schemeClr val="bg2">
                          <a:lumMod val="25000"/>
                          <a:alpha val="20000"/>
                        </a:schemeClr>
                      </a:outerShdw>
                    </a:effectLst>
                    <a:latin typeface="Ubuntu"/>
                    <a:ea typeface="+mj-ea"/>
                    <a:cs typeface="+mj-cs"/>
                  </a:rPr>
                  <a:t>or</a:t>
                </a:r>
                <a:r>
                  <a:rPr lang="hu-HU" b="1" i="1">
                    <a:solidFill>
                      <a:schemeClr val="bg2">
                        <a:lumMod val="25000"/>
                      </a:schemeClr>
                    </a:solidFill>
                    <a:effectLst>
                      <a:outerShdw blurRad="63500" sx="102000" sy="102000" algn="ctr" rotWithShape="0">
                        <a:schemeClr val="bg2">
                          <a:lumMod val="25000"/>
                          <a:alpha val="20000"/>
                        </a:schemeClr>
                      </a:outerShdw>
                    </a:effectLst>
                    <a:latin typeface="Ubuntu"/>
                    <a:ea typeface="+mj-ea"/>
                    <a:cs typeface="+mj-cs"/>
                  </a:rPr>
                  <a:t> </a:t>
                </a:r>
                <a:r>
                  <a:rPr lang="hu-HU" b="1" i="1" err="1">
                    <a:solidFill>
                      <a:schemeClr val="bg2">
                        <a:lumMod val="25000"/>
                      </a:schemeClr>
                    </a:solidFill>
                    <a:effectLst>
                      <a:outerShdw blurRad="63500" sx="102000" sy="102000" algn="ctr" rotWithShape="0">
                        <a:schemeClr val="bg2">
                          <a:lumMod val="25000"/>
                          <a:alpha val="20000"/>
                        </a:schemeClr>
                      </a:outerShdw>
                    </a:effectLst>
                    <a:latin typeface="Ubuntu"/>
                    <a:ea typeface="+mj-ea"/>
                    <a:cs typeface="+mj-cs"/>
                  </a:rPr>
                  <a:t>Who</a:t>
                </a:r>
                <a:r>
                  <a:rPr lang="hu-HU" b="1" i="1">
                    <a:solidFill>
                      <a:schemeClr val="bg2">
                        <a:lumMod val="25000"/>
                      </a:schemeClr>
                    </a:solidFill>
                    <a:effectLst>
                      <a:outerShdw blurRad="63500" sx="102000" sy="102000" algn="ctr" rotWithShape="0">
                        <a:schemeClr val="bg2">
                          <a:lumMod val="25000"/>
                          <a:alpha val="20000"/>
                        </a:schemeClr>
                      </a:outerShdw>
                    </a:effectLst>
                    <a:latin typeface="Ubuntu"/>
                    <a:ea typeface="+mj-ea"/>
                    <a:cs typeface="+mj-cs"/>
                  </a:rPr>
                  <a:t>?)</a:t>
                </a:r>
                <a:endParaRPr lang="hu-HU" b="1" i="1">
                  <a:solidFill>
                    <a:schemeClr val="bg2">
                      <a:lumMod val="25000"/>
                    </a:schemeClr>
                  </a:solidFill>
                  <a:effectLst>
                    <a:outerShdw blurRad="63500" sx="102000" sy="102000" algn="ctr" rotWithShape="0">
                      <a:srgbClr val="E7E6E6">
                        <a:lumMod val="25000"/>
                        <a:alpha val="20000"/>
                      </a:srgbClr>
                    </a:outerShdw>
                  </a:effectLst>
                  <a:latin typeface="Ubuntu"/>
                  <a:ea typeface="+mj-ea"/>
                  <a:cs typeface="+mj-cs"/>
                </a:endParaRPr>
              </a:p>
            </p:txBody>
          </p:sp>
          <p:pic>
            <p:nvPicPr>
              <p:cNvPr id="9" name="Picture 2">
                <a:extLst>
                  <a:ext uri="{FF2B5EF4-FFF2-40B4-BE49-F238E27FC236}">
                    <a16:creationId xmlns:a16="http://schemas.microsoft.com/office/drawing/2014/main" id="{24F11A6E-CBD9-BC26-1C11-772336E1AF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661" y="2473747"/>
                <a:ext cx="827630" cy="8276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Csoportba foglalás 11">
              <a:extLst>
                <a:ext uri="{FF2B5EF4-FFF2-40B4-BE49-F238E27FC236}">
                  <a16:creationId xmlns:a16="http://schemas.microsoft.com/office/drawing/2014/main" id="{CF296495-B323-9DCA-C907-DCFAE7D5D22E}"/>
                </a:ext>
              </a:extLst>
            </p:cNvPr>
            <p:cNvGrpSpPr/>
            <p:nvPr/>
          </p:nvGrpSpPr>
          <p:grpSpPr>
            <a:xfrm>
              <a:off x="6400800" y="2668884"/>
              <a:ext cx="4376215" cy="1308756"/>
              <a:chOff x="877661" y="2120244"/>
              <a:chExt cx="4376215" cy="1308756"/>
            </a:xfrm>
          </p:grpSpPr>
          <p:sp>
            <p:nvSpPr>
              <p:cNvPr id="13" name="Szövegdoboz 12">
                <a:extLst>
                  <a:ext uri="{FF2B5EF4-FFF2-40B4-BE49-F238E27FC236}">
                    <a16:creationId xmlns:a16="http://schemas.microsoft.com/office/drawing/2014/main" id="{8549AD90-8783-743A-7FE1-7A40CE85B742}"/>
                  </a:ext>
                </a:extLst>
              </p:cNvPr>
              <p:cNvSpPr txBox="1"/>
              <p:nvPr/>
            </p:nvSpPr>
            <p:spPr>
              <a:xfrm>
                <a:off x="1291476" y="2120244"/>
                <a:ext cx="3962400" cy="1308756"/>
              </a:xfrm>
              <a:prstGeom prst="rect">
                <a:avLst/>
              </a:prstGeom>
            </p:spPr>
            <p:txBody>
              <a:bodyPr wrap="square" rtlCol="0">
                <a:spAutoFit/>
              </a:bodyPr>
              <a:lstStyle/>
              <a:p>
                <a:pPr algn="ctr">
                  <a:lnSpc>
                    <a:spcPct val="150000"/>
                  </a:lnSpc>
                </a:pPr>
                <a:r>
                  <a:rPr lang="hu-HU" sz="3200" b="1" err="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Development</a:t>
                </a:r>
                <a:endParaRPr lang="hu-HU" sz="24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endParaRPr>
              </a:p>
              <a:p>
                <a:pPr algn="ctr">
                  <a:lnSpc>
                    <a:spcPct val="150000"/>
                  </a:lnSpc>
                </a:pPr>
                <a:r>
                  <a:rPr lang="hu-HU" sz="2400" b="1" err="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Workflow</a:t>
                </a:r>
                <a:r>
                  <a:rPr lang="hu-HU" sz="2400" b="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 &amp; </a:t>
                </a:r>
                <a:r>
                  <a:rPr lang="hu-HU" sz="2400" b="1" err="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Techs</a:t>
                </a:r>
                <a:endParaRPr lang="hu-HU" sz="2400" b="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endParaRPr>
              </a:p>
            </p:txBody>
          </p:sp>
          <p:pic>
            <p:nvPicPr>
              <p:cNvPr id="14" name="Picture 2">
                <a:extLst>
                  <a:ext uri="{FF2B5EF4-FFF2-40B4-BE49-F238E27FC236}">
                    <a16:creationId xmlns:a16="http://schemas.microsoft.com/office/drawing/2014/main" id="{205A509E-96D6-A1CC-0D8E-E854D67D05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877661" y="2473747"/>
                <a:ext cx="827630" cy="8276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Csoportba foglalás 17">
              <a:extLst>
                <a:ext uri="{FF2B5EF4-FFF2-40B4-BE49-F238E27FC236}">
                  <a16:creationId xmlns:a16="http://schemas.microsoft.com/office/drawing/2014/main" id="{58259ACC-32DC-EADB-8461-2D4AD76BA08F}"/>
                </a:ext>
              </a:extLst>
            </p:cNvPr>
            <p:cNvGrpSpPr/>
            <p:nvPr/>
          </p:nvGrpSpPr>
          <p:grpSpPr>
            <a:xfrm>
              <a:off x="1182461" y="4459295"/>
              <a:ext cx="4498511" cy="1308756"/>
              <a:chOff x="877661" y="2120244"/>
              <a:chExt cx="4498511" cy="1308756"/>
            </a:xfrm>
          </p:grpSpPr>
          <p:sp>
            <p:nvSpPr>
              <p:cNvPr id="19" name="Szövegdoboz 18">
                <a:extLst>
                  <a:ext uri="{FF2B5EF4-FFF2-40B4-BE49-F238E27FC236}">
                    <a16:creationId xmlns:a16="http://schemas.microsoft.com/office/drawing/2014/main" id="{DB1F925D-FC3B-3CAF-D324-4EFF5C23F91C}"/>
                  </a:ext>
                </a:extLst>
              </p:cNvPr>
              <p:cNvSpPr txBox="1"/>
              <p:nvPr/>
            </p:nvSpPr>
            <p:spPr>
              <a:xfrm>
                <a:off x="1413772" y="2120244"/>
                <a:ext cx="3962400" cy="1308756"/>
              </a:xfrm>
              <a:prstGeom prst="rect">
                <a:avLst/>
              </a:prstGeom>
            </p:spPr>
            <p:txBody>
              <a:bodyPr wrap="square" rtlCol="0">
                <a:spAutoFit/>
              </a:bodyPr>
              <a:lstStyle/>
              <a:p>
                <a:pPr algn="ctr">
                  <a:lnSpc>
                    <a:spcPct val="150000"/>
                  </a:lnSpc>
                </a:pPr>
                <a:r>
                  <a:rPr lang="hu-HU" sz="32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The App</a:t>
                </a:r>
                <a:endParaRPr lang="hu-HU" sz="24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endParaRPr>
              </a:p>
              <a:p>
                <a:pPr algn="ctr">
                  <a:lnSpc>
                    <a:spcPct val="150000"/>
                  </a:lnSpc>
                </a:pPr>
                <a:r>
                  <a:rPr lang="hu-HU" sz="2400" b="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Mobile &amp; </a:t>
                </a:r>
                <a:r>
                  <a:rPr lang="hu-HU" sz="2400" b="1" err="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Desktop</a:t>
                </a:r>
                <a:endParaRPr lang="hu-HU" sz="2400" b="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endParaRPr>
              </a:p>
            </p:txBody>
          </p:sp>
          <p:pic>
            <p:nvPicPr>
              <p:cNvPr id="20" name="Picture 2">
                <a:extLst>
                  <a:ext uri="{FF2B5EF4-FFF2-40B4-BE49-F238E27FC236}">
                    <a16:creationId xmlns:a16="http://schemas.microsoft.com/office/drawing/2014/main" id="{C2173572-DB4D-2E1C-5A9A-33012B0EE0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77661" y="2473747"/>
                <a:ext cx="827630" cy="8276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Csoportba foglalás 20">
              <a:extLst>
                <a:ext uri="{FF2B5EF4-FFF2-40B4-BE49-F238E27FC236}">
                  <a16:creationId xmlns:a16="http://schemas.microsoft.com/office/drawing/2014/main" id="{43F19565-27FE-9E94-A416-2E15BCBCFCF0}"/>
                </a:ext>
              </a:extLst>
            </p:cNvPr>
            <p:cNvGrpSpPr/>
            <p:nvPr/>
          </p:nvGrpSpPr>
          <p:grpSpPr>
            <a:xfrm>
              <a:off x="6400800" y="4459295"/>
              <a:ext cx="4376215" cy="1308756"/>
              <a:chOff x="877661" y="2120244"/>
              <a:chExt cx="4376215" cy="1308756"/>
            </a:xfrm>
          </p:grpSpPr>
          <p:sp>
            <p:nvSpPr>
              <p:cNvPr id="22" name="Szövegdoboz 21">
                <a:extLst>
                  <a:ext uri="{FF2B5EF4-FFF2-40B4-BE49-F238E27FC236}">
                    <a16:creationId xmlns:a16="http://schemas.microsoft.com/office/drawing/2014/main" id="{387F6C64-F838-8C44-2E16-D89CEEEACFD8}"/>
                  </a:ext>
                </a:extLst>
              </p:cNvPr>
              <p:cNvSpPr txBox="1"/>
              <p:nvPr/>
            </p:nvSpPr>
            <p:spPr>
              <a:xfrm>
                <a:off x="1291476" y="2120244"/>
                <a:ext cx="3962400" cy="1308756"/>
              </a:xfrm>
              <a:prstGeom prst="rect">
                <a:avLst/>
              </a:prstGeom>
            </p:spPr>
            <p:txBody>
              <a:bodyPr wrap="square" rtlCol="0">
                <a:spAutoFit/>
              </a:bodyPr>
              <a:lstStyle/>
              <a:p>
                <a:pPr algn="ctr">
                  <a:lnSpc>
                    <a:spcPct val="150000"/>
                  </a:lnSpc>
                </a:pPr>
                <a:r>
                  <a:rPr lang="hu-HU" sz="3200" b="1" err="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Future</a:t>
                </a:r>
                <a:endParaRPr lang="hu-HU" sz="32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endParaRPr>
              </a:p>
              <a:p>
                <a:pPr algn="ctr">
                  <a:lnSpc>
                    <a:spcPct val="150000"/>
                  </a:lnSpc>
                </a:pPr>
                <a:r>
                  <a:rPr lang="hu-HU" sz="2400" b="1" err="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Everything</a:t>
                </a:r>
                <a:r>
                  <a:rPr lang="hu-HU" sz="2400" b="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 </a:t>
                </a:r>
                <a:r>
                  <a:rPr lang="hu-HU" sz="2400" b="1" err="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else</a:t>
                </a:r>
                <a:endParaRPr lang="hu-HU" sz="2400" b="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endParaRPr>
              </a:p>
            </p:txBody>
          </p:sp>
          <p:pic>
            <p:nvPicPr>
              <p:cNvPr id="23" name="Picture 2">
                <a:extLst>
                  <a:ext uri="{FF2B5EF4-FFF2-40B4-BE49-F238E27FC236}">
                    <a16:creationId xmlns:a16="http://schemas.microsoft.com/office/drawing/2014/main" id="{87604418-3B03-BE7A-A111-66ADF2E92C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877661" y="2473747"/>
                <a:ext cx="827630" cy="82763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40031111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F4C70D7-8B0E-83C7-7171-485DE256AD84}"/>
              </a:ext>
            </a:extLst>
          </p:cNvPr>
          <p:cNvSpPr>
            <a:spLocks noGrp="1"/>
          </p:cNvSpPr>
          <p:nvPr>
            <p:ph type="title"/>
          </p:nvPr>
        </p:nvSpPr>
        <p:spPr/>
        <p:txBody>
          <a:bodyPr/>
          <a:lstStyle/>
          <a:p>
            <a:r>
              <a:rPr lang="hu-HU"/>
              <a:t>Backend - </a:t>
            </a:r>
            <a:r>
              <a:rPr lang="hu-HU" err="1"/>
              <a:t>Models</a:t>
            </a:r>
            <a:endParaRPr lang="hu-HU"/>
          </a:p>
        </p:txBody>
      </p:sp>
      <p:pic>
        <p:nvPicPr>
          <p:cNvPr id="5" name="Kép 4">
            <a:extLst>
              <a:ext uri="{FF2B5EF4-FFF2-40B4-BE49-F238E27FC236}">
                <a16:creationId xmlns:a16="http://schemas.microsoft.com/office/drawing/2014/main" id="{0FCE58D6-6871-5501-3433-446CEECC4027}"/>
              </a:ext>
            </a:extLst>
          </p:cNvPr>
          <p:cNvPicPr>
            <a:picLocks noChangeAspect="1"/>
          </p:cNvPicPr>
          <p:nvPr/>
        </p:nvPicPr>
        <p:blipFill>
          <a:blip r:embed="rId3"/>
          <a:stretch>
            <a:fillRect/>
          </a:stretch>
        </p:blipFill>
        <p:spPr>
          <a:xfrm>
            <a:off x="6096000" y="1572108"/>
            <a:ext cx="4552950" cy="5010150"/>
          </a:xfrm>
          <a:prstGeom prst="roundRect">
            <a:avLst>
              <a:gd name="adj" fmla="val 5101"/>
            </a:avLst>
          </a:prstGeom>
          <a:effectLst>
            <a:outerShdw blurRad="469900" sx="101000" sy="101000" algn="ctr" rotWithShape="0">
              <a:prstClr val="black">
                <a:alpha val="40000"/>
              </a:prstClr>
            </a:outerShdw>
          </a:effectLst>
        </p:spPr>
      </p:pic>
      <p:pic>
        <p:nvPicPr>
          <p:cNvPr id="7" name="Kép 6">
            <a:extLst>
              <a:ext uri="{FF2B5EF4-FFF2-40B4-BE49-F238E27FC236}">
                <a16:creationId xmlns:a16="http://schemas.microsoft.com/office/drawing/2014/main" id="{ECCCD711-3C4F-E093-CB12-EE0F694C0098}"/>
              </a:ext>
            </a:extLst>
          </p:cNvPr>
          <p:cNvPicPr>
            <a:picLocks noChangeAspect="1"/>
          </p:cNvPicPr>
          <p:nvPr/>
        </p:nvPicPr>
        <p:blipFill rotWithShape="1">
          <a:blip r:embed="rId4"/>
          <a:srcRect b="8624"/>
          <a:stretch/>
        </p:blipFill>
        <p:spPr>
          <a:xfrm>
            <a:off x="1909462" y="1883144"/>
            <a:ext cx="3481688" cy="4009656"/>
          </a:xfrm>
          <a:prstGeom prst="roundRect">
            <a:avLst>
              <a:gd name="adj" fmla="val 5101"/>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1405935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A2176C9-8014-0996-6CA6-E5A11A2DA405}"/>
              </a:ext>
            </a:extLst>
          </p:cNvPr>
          <p:cNvSpPr>
            <a:spLocks noGrp="1"/>
          </p:cNvSpPr>
          <p:nvPr>
            <p:ph type="title"/>
          </p:nvPr>
        </p:nvSpPr>
        <p:spPr/>
        <p:txBody>
          <a:bodyPr/>
          <a:lstStyle/>
          <a:p>
            <a:r>
              <a:rPr lang="hu-HU"/>
              <a:t>Backend - </a:t>
            </a:r>
            <a:r>
              <a:rPr lang="hu-HU" err="1"/>
              <a:t>Repositories</a:t>
            </a:r>
            <a:endParaRPr lang="hu-HU"/>
          </a:p>
        </p:txBody>
      </p:sp>
      <p:pic>
        <p:nvPicPr>
          <p:cNvPr id="5" name="Kép 4">
            <a:extLst>
              <a:ext uri="{FF2B5EF4-FFF2-40B4-BE49-F238E27FC236}">
                <a16:creationId xmlns:a16="http://schemas.microsoft.com/office/drawing/2014/main" id="{FEC4B01F-FECC-D206-AFE3-B9D618A5B1C4}"/>
              </a:ext>
            </a:extLst>
          </p:cNvPr>
          <p:cNvPicPr>
            <a:picLocks noChangeAspect="1"/>
          </p:cNvPicPr>
          <p:nvPr/>
        </p:nvPicPr>
        <p:blipFill>
          <a:blip r:embed="rId3"/>
          <a:stretch>
            <a:fillRect/>
          </a:stretch>
        </p:blipFill>
        <p:spPr>
          <a:xfrm>
            <a:off x="5328372" y="1531634"/>
            <a:ext cx="6025428" cy="5143486"/>
          </a:xfrm>
          <a:prstGeom prst="roundRect">
            <a:avLst>
              <a:gd name="adj" fmla="val 5101"/>
            </a:avLst>
          </a:prstGeom>
          <a:effectLst>
            <a:outerShdw blurRad="469900" sx="101000" sy="101000" algn="ctr" rotWithShape="0">
              <a:prstClr val="black">
                <a:alpha val="40000"/>
              </a:prstClr>
            </a:outerShdw>
          </a:effectLst>
        </p:spPr>
      </p:pic>
      <p:pic>
        <p:nvPicPr>
          <p:cNvPr id="7" name="Kép 6">
            <a:extLst>
              <a:ext uri="{FF2B5EF4-FFF2-40B4-BE49-F238E27FC236}">
                <a16:creationId xmlns:a16="http://schemas.microsoft.com/office/drawing/2014/main" id="{5C153FAC-D74C-7B4E-20F3-B8DAF590BFF8}"/>
              </a:ext>
            </a:extLst>
          </p:cNvPr>
          <p:cNvPicPr>
            <a:picLocks noChangeAspect="1"/>
          </p:cNvPicPr>
          <p:nvPr/>
        </p:nvPicPr>
        <p:blipFill>
          <a:blip r:embed="rId4"/>
          <a:stretch>
            <a:fillRect/>
          </a:stretch>
        </p:blipFill>
        <p:spPr>
          <a:xfrm>
            <a:off x="944880" y="2127181"/>
            <a:ext cx="3952392" cy="3952392"/>
          </a:xfrm>
          <a:prstGeom prst="roundRect">
            <a:avLst>
              <a:gd name="adj" fmla="val 5101"/>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24047541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A116CC3-86C6-F8D8-CDAD-EE0693E942DB}"/>
              </a:ext>
            </a:extLst>
          </p:cNvPr>
          <p:cNvSpPr>
            <a:spLocks noGrp="1"/>
          </p:cNvSpPr>
          <p:nvPr>
            <p:ph type="title"/>
          </p:nvPr>
        </p:nvSpPr>
        <p:spPr/>
        <p:txBody>
          <a:bodyPr/>
          <a:lstStyle/>
          <a:p>
            <a:r>
              <a:rPr lang="hu-HU"/>
              <a:t>Backend - </a:t>
            </a:r>
            <a:r>
              <a:rPr lang="hu-HU" err="1"/>
              <a:t>Controllers</a:t>
            </a:r>
            <a:endParaRPr lang="hu-HU"/>
          </a:p>
        </p:txBody>
      </p:sp>
      <p:sp>
        <p:nvSpPr>
          <p:cNvPr id="3" name="Tartalom helye 2">
            <a:extLst>
              <a:ext uri="{FF2B5EF4-FFF2-40B4-BE49-F238E27FC236}">
                <a16:creationId xmlns:a16="http://schemas.microsoft.com/office/drawing/2014/main" id="{7014053C-0958-36AF-C6A3-FDB823045591}"/>
              </a:ext>
            </a:extLst>
          </p:cNvPr>
          <p:cNvSpPr>
            <a:spLocks noGrp="1"/>
          </p:cNvSpPr>
          <p:nvPr>
            <p:ph idx="1"/>
          </p:nvPr>
        </p:nvSpPr>
        <p:spPr>
          <a:xfrm>
            <a:off x="838200" y="1825625"/>
            <a:ext cx="5759370" cy="4351338"/>
          </a:xfrm>
        </p:spPr>
        <p:txBody>
          <a:bodyPr/>
          <a:lstStyle/>
          <a:p>
            <a:r>
              <a:rPr lang="hu-HU"/>
              <a:t>Postman </a:t>
            </a:r>
            <a:r>
              <a:rPr lang="hu-HU" err="1"/>
              <a:t>collection</a:t>
            </a:r>
            <a:endParaRPr lang="hu-HU"/>
          </a:p>
          <a:p>
            <a:pPr lvl="1"/>
            <a:r>
              <a:rPr lang="hu-HU" err="1"/>
              <a:t>Well</a:t>
            </a:r>
            <a:r>
              <a:rPr lang="hu-HU"/>
              <a:t> </a:t>
            </a:r>
            <a:r>
              <a:rPr lang="hu-HU" err="1"/>
              <a:t>structured</a:t>
            </a:r>
            <a:endParaRPr lang="hu-HU"/>
          </a:p>
          <a:p>
            <a:pPr lvl="1"/>
            <a:r>
              <a:rPr lang="hu-HU" err="1"/>
              <a:t>Examples</a:t>
            </a:r>
            <a:r>
              <a:rPr lang="hu-HU"/>
              <a:t> </a:t>
            </a:r>
            <a:r>
              <a:rPr lang="hu-HU" err="1"/>
              <a:t>for</a:t>
            </a:r>
            <a:r>
              <a:rPr lang="hu-HU"/>
              <a:t> </a:t>
            </a:r>
            <a:r>
              <a:rPr lang="hu-HU" err="1"/>
              <a:t>every</a:t>
            </a:r>
            <a:r>
              <a:rPr lang="hu-HU"/>
              <a:t> </a:t>
            </a:r>
            <a:r>
              <a:rPr lang="hu-HU" err="1"/>
              <a:t>route</a:t>
            </a:r>
            <a:endParaRPr lang="hu-HU"/>
          </a:p>
          <a:p>
            <a:r>
              <a:rPr lang="hu-HU" err="1"/>
              <a:t>Authentication</a:t>
            </a:r>
            <a:r>
              <a:rPr lang="hu-HU"/>
              <a:t> &amp; </a:t>
            </a:r>
            <a:r>
              <a:rPr lang="hu-HU" err="1"/>
              <a:t>Authorization</a:t>
            </a:r>
            <a:endParaRPr lang="hu-HU"/>
          </a:p>
        </p:txBody>
      </p:sp>
      <p:pic>
        <p:nvPicPr>
          <p:cNvPr id="7" name="Kép 6">
            <a:extLst>
              <a:ext uri="{FF2B5EF4-FFF2-40B4-BE49-F238E27FC236}">
                <a16:creationId xmlns:a16="http://schemas.microsoft.com/office/drawing/2014/main" id="{FEEFB516-51D5-2F06-76B0-29DEB761991F}"/>
              </a:ext>
            </a:extLst>
          </p:cNvPr>
          <p:cNvPicPr>
            <a:picLocks noChangeAspect="1"/>
          </p:cNvPicPr>
          <p:nvPr/>
        </p:nvPicPr>
        <p:blipFill>
          <a:blip r:embed="rId3"/>
          <a:stretch>
            <a:fillRect/>
          </a:stretch>
        </p:blipFill>
        <p:spPr>
          <a:xfrm>
            <a:off x="8380071" y="0"/>
            <a:ext cx="3811929" cy="6871341"/>
          </a:xfrm>
          <a:prstGeom prst="rect">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1823547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9F90250-29F1-BE4D-C8C2-377FB87E6DF3}"/>
              </a:ext>
            </a:extLst>
          </p:cNvPr>
          <p:cNvSpPr>
            <a:spLocks noGrp="1"/>
          </p:cNvSpPr>
          <p:nvPr>
            <p:ph type="title"/>
          </p:nvPr>
        </p:nvSpPr>
        <p:spPr/>
        <p:txBody>
          <a:bodyPr/>
          <a:lstStyle/>
          <a:p>
            <a:r>
              <a:rPr lang="hu-HU"/>
              <a:t>Backend - </a:t>
            </a:r>
            <a:r>
              <a:rPr lang="hu-HU" err="1"/>
              <a:t>Tests</a:t>
            </a:r>
            <a:endParaRPr lang="hu-HU"/>
          </a:p>
        </p:txBody>
      </p:sp>
      <p:sp>
        <p:nvSpPr>
          <p:cNvPr id="3" name="Tartalom helye 2">
            <a:extLst>
              <a:ext uri="{FF2B5EF4-FFF2-40B4-BE49-F238E27FC236}">
                <a16:creationId xmlns:a16="http://schemas.microsoft.com/office/drawing/2014/main" id="{02A17677-E303-E240-97D7-13624C6AD09D}"/>
              </a:ext>
            </a:extLst>
          </p:cNvPr>
          <p:cNvSpPr>
            <a:spLocks noGrp="1"/>
          </p:cNvSpPr>
          <p:nvPr>
            <p:ph idx="1"/>
          </p:nvPr>
        </p:nvSpPr>
        <p:spPr>
          <a:xfrm>
            <a:off x="828073" y="2452057"/>
            <a:ext cx="5551025" cy="3005455"/>
          </a:xfrm>
        </p:spPr>
        <p:txBody>
          <a:bodyPr/>
          <a:lstStyle/>
          <a:p>
            <a:r>
              <a:rPr lang="hu-HU"/>
              <a:t>60+ unit </a:t>
            </a:r>
            <a:r>
              <a:rPr lang="hu-HU" err="1"/>
              <a:t>tests</a:t>
            </a:r>
            <a:endParaRPr lang="hu-HU"/>
          </a:p>
          <a:p>
            <a:r>
              <a:rPr lang="hu-HU" err="1"/>
              <a:t>Repository</a:t>
            </a:r>
            <a:r>
              <a:rPr lang="hu-HU"/>
              <a:t> &amp; </a:t>
            </a:r>
            <a:r>
              <a:rPr lang="hu-HU" err="1"/>
              <a:t>Controller</a:t>
            </a:r>
            <a:endParaRPr lang="hu-HU"/>
          </a:p>
          <a:p>
            <a:r>
              <a:rPr lang="hu-HU" err="1"/>
              <a:t>Talkative</a:t>
            </a:r>
            <a:r>
              <a:rPr lang="hu-HU"/>
              <a:t> </a:t>
            </a:r>
            <a:r>
              <a:rPr lang="hu-HU" err="1"/>
              <a:t>Naming</a:t>
            </a:r>
            <a:endParaRPr lang="hu-HU"/>
          </a:p>
        </p:txBody>
      </p:sp>
      <p:pic>
        <p:nvPicPr>
          <p:cNvPr id="7" name="Kép 6">
            <a:extLst>
              <a:ext uri="{FF2B5EF4-FFF2-40B4-BE49-F238E27FC236}">
                <a16:creationId xmlns:a16="http://schemas.microsoft.com/office/drawing/2014/main" id="{C737BB5E-D61F-7618-BD03-468E91138ED5}"/>
              </a:ext>
            </a:extLst>
          </p:cNvPr>
          <p:cNvPicPr>
            <a:picLocks noChangeAspect="1"/>
          </p:cNvPicPr>
          <p:nvPr/>
        </p:nvPicPr>
        <p:blipFill>
          <a:blip r:embed="rId3"/>
          <a:stretch>
            <a:fillRect/>
          </a:stretch>
        </p:blipFill>
        <p:spPr>
          <a:xfrm>
            <a:off x="8588415" y="0"/>
            <a:ext cx="3603585" cy="9224338"/>
          </a:xfrm>
          <a:prstGeom prst="rect">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25952037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2B5D671-57D6-E5BC-86C4-99A29008AECA}"/>
              </a:ext>
            </a:extLst>
          </p:cNvPr>
          <p:cNvSpPr>
            <a:spLocks noGrp="1"/>
          </p:cNvSpPr>
          <p:nvPr>
            <p:ph type="title"/>
          </p:nvPr>
        </p:nvSpPr>
        <p:spPr/>
        <p:txBody>
          <a:bodyPr/>
          <a:lstStyle/>
          <a:p>
            <a:r>
              <a:rPr lang="hu-HU"/>
              <a:t>Frontend</a:t>
            </a:r>
          </a:p>
        </p:txBody>
      </p:sp>
      <p:sp>
        <p:nvSpPr>
          <p:cNvPr id="3" name="Tartalom helye 2">
            <a:extLst>
              <a:ext uri="{FF2B5EF4-FFF2-40B4-BE49-F238E27FC236}">
                <a16:creationId xmlns:a16="http://schemas.microsoft.com/office/drawing/2014/main" id="{1F697B63-D8AB-25CA-1F60-EEA85D20EE95}"/>
              </a:ext>
            </a:extLst>
          </p:cNvPr>
          <p:cNvSpPr>
            <a:spLocks noGrp="1"/>
          </p:cNvSpPr>
          <p:nvPr>
            <p:ph idx="1"/>
          </p:nvPr>
        </p:nvSpPr>
        <p:spPr>
          <a:xfrm>
            <a:off x="546570" y="1750366"/>
            <a:ext cx="10515600" cy="4351338"/>
          </a:xfrm>
        </p:spPr>
        <p:txBody>
          <a:bodyPr vert="horz" lIns="91440" tIns="45720" rIns="91440" bIns="45720" rtlCol="0" anchor="t">
            <a:normAutofit/>
          </a:bodyPr>
          <a:lstStyle/>
          <a:p>
            <a:r>
              <a:rPr lang="hu-HU" b="1" err="1">
                <a:latin typeface="Ubuntu"/>
              </a:rPr>
              <a:t>Localer</a:t>
            </a:r>
            <a:r>
              <a:rPr lang="hu-HU">
                <a:latin typeface="Ubuntu"/>
              </a:rPr>
              <a:t>: </a:t>
            </a:r>
            <a:r>
              <a:rPr lang="hu-HU" err="1">
                <a:latin typeface="Ubuntu"/>
              </a:rPr>
              <a:t>Translator</a:t>
            </a:r>
            <a:r>
              <a:rPr lang="hu-HU">
                <a:latin typeface="Ubuntu"/>
              </a:rPr>
              <a:t> + </a:t>
            </a:r>
            <a:r>
              <a:rPr lang="hu-HU" err="1">
                <a:latin typeface="Ubuntu"/>
              </a:rPr>
              <a:t>Admin</a:t>
            </a:r>
            <a:r>
              <a:rPr lang="hu-HU">
                <a:latin typeface="Ubuntu"/>
              </a:rPr>
              <a:t> site</a:t>
            </a:r>
            <a:endParaRPr lang="hu-HU"/>
          </a:p>
          <a:p>
            <a:r>
              <a:rPr lang="hu-HU" b="1" err="1">
                <a:latin typeface="Ubuntu"/>
              </a:rPr>
              <a:t>Gump</a:t>
            </a:r>
            <a:r>
              <a:rPr lang="hu-HU">
                <a:latin typeface="Ubuntu"/>
              </a:rPr>
              <a:t>: Recipe Mobile App</a:t>
            </a:r>
            <a:endParaRPr lang="hu-HU"/>
          </a:p>
        </p:txBody>
      </p:sp>
      <p:pic>
        <p:nvPicPr>
          <p:cNvPr id="4" name="Ábra 3">
            <a:extLst>
              <a:ext uri="{FF2B5EF4-FFF2-40B4-BE49-F238E27FC236}">
                <a16:creationId xmlns:a16="http://schemas.microsoft.com/office/drawing/2014/main" id="{81E24428-784D-6217-43B0-EDC7B2D1E4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90074" y="3423842"/>
            <a:ext cx="5915079" cy="3293047"/>
          </a:xfrm>
          <a:prstGeom prst="rect">
            <a:avLst/>
          </a:prstGeom>
        </p:spPr>
      </p:pic>
      <p:pic>
        <p:nvPicPr>
          <p:cNvPr id="7" name="Picture 7" descr="Logo&#10;&#10;Description automatically generated">
            <a:extLst>
              <a:ext uri="{FF2B5EF4-FFF2-40B4-BE49-F238E27FC236}">
                <a16:creationId xmlns:a16="http://schemas.microsoft.com/office/drawing/2014/main" id="{9B87283F-5677-E93E-3DB8-EEED54B2F0D3}"/>
              </a:ext>
            </a:extLst>
          </p:cNvPr>
          <p:cNvPicPr>
            <a:picLocks noChangeAspect="1"/>
          </p:cNvPicPr>
          <p:nvPr/>
        </p:nvPicPr>
        <p:blipFill>
          <a:blip r:embed="rId5"/>
          <a:stretch>
            <a:fillRect/>
          </a:stretch>
        </p:blipFill>
        <p:spPr>
          <a:xfrm>
            <a:off x="8270994" y="5067770"/>
            <a:ext cx="1651941" cy="1651940"/>
          </a:xfrm>
          <a:prstGeom prst="rect">
            <a:avLst/>
          </a:prstGeom>
        </p:spPr>
      </p:pic>
      <p:pic>
        <p:nvPicPr>
          <p:cNvPr id="6" name="Picture 7" descr="A picture containing text, sign&#10;&#10;Description automatically generated">
            <a:extLst>
              <a:ext uri="{FF2B5EF4-FFF2-40B4-BE49-F238E27FC236}">
                <a16:creationId xmlns:a16="http://schemas.microsoft.com/office/drawing/2014/main" id="{E739B0CF-6308-79CB-5633-F2579C52EB1F}"/>
              </a:ext>
            </a:extLst>
          </p:cNvPr>
          <p:cNvPicPr>
            <a:picLocks noChangeAspect="1"/>
          </p:cNvPicPr>
          <p:nvPr/>
        </p:nvPicPr>
        <p:blipFill>
          <a:blip r:embed="rId6"/>
          <a:stretch>
            <a:fillRect/>
          </a:stretch>
        </p:blipFill>
        <p:spPr>
          <a:xfrm>
            <a:off x="8120474" y="1191917"/>
            <a:ext cx="1952978" cy="1962386"/>
          </a:xfrm>
          <a:prstGeom prst="rect">
            <a:avLst/>
          </a:prstGeom>
        </p:spPr>
      </p:pic>
    </p:spTree>
    <p:extLst>
      <p:ext uri="{BB962C8B-B14F-4D97-AF65-F5344CB8AC3E}">
        <p14:creationId xmlns:p14="http://schemas.microsoft.com/office/powerpoint/2010/main" val="32698012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C9E3AB3-9DDC-F761-1E94-8E639FD6ECE9}"/>
              </a:ext>
            </a:extLst>
          </p:cNvPr>
          <p:cNvSpPr>
            <a:spLocks noGrp="1"/>
          </p:cNvSpPr>
          <p:nvPr>
            <p:ph type="title"/>
          </p:nvPr>
        </p:nvSpPr>
        <p:spPr>
          <a:xfrm>
            <a:off x="4403607" y="-1764"/>
            <a:ext cx="3384786" cy="1344377"/>
          </a:xfrm>
        </p:spPr>
        <p:txBody>
          <a:bodyPr/>
          <a:lstStyle/>
          <a:p>
            <a:r>
              <a:rPr lang="hu-HU">
                <a:solidFill>
                  <a:srgbClr val="981E0A"/>
                </a:solidFill>
                <a:latin typeface="Ubuntu"/>
              </a:rPr>
              <a:t>Frontend</a:t>
            </a:r>
          </a:p>
        </p:txBody>
      </p:sp>
      <p:sp>
        <p:nvSpPr>
          <p:cNvPr id="3" name="Tartalom helye 2">
            <a:extLst>
              <a:ext uri="{FF2B5EF4-FFF2-40B4-BE49-F238E27FC236}">
                <a16:creationId xmlns:a16="http://schemas.microsoft.com/office/drawing/2014/main" id="{99E504EE-B953-239B-2A41-D7689B37A03C}"/>
              </a:ext>
            </a:extLst>
          </p:cNvPr>
          <p:cNvSpPr>
            <a:spLocks noGrp="1"/>
          </p:cNvSpPr>
          <p:nvPr>
            <p:ph idx="1"/>
          </p:nvPr>
        </p:nvSpPr>
        <p:spPr>
          <a:xfrm>
            <a:off x="1656645" y="800218"/>
            <a:ext cx="1898415" cy="964672"/>
          </a:xfrm>
        </p:spPr>
        <p:txBody>
          <a:bodyPr vert="horz" lIns="91440" tIns="45720" rIns="91440" bIns="45720" rtlCol="0" anchor="t">
            <a:normAutofit/>
          </a:bodyPr>
          <a:lstStyle/>
          <a:p>
            <a:pPr marL="0" indent="0" algn="ctr">
              <a:buNone/>
            </a:pPr>
            <a:r>
              <a:rPr lang="hu-HU" b="1" err="1">
                <a:solidFill>
                  <a:srgbClr val="981E0A"/>
                </a:solidFill>
                <a:latin typeface="Ubuntu"/>
              </a:rPr>
              <a:t>Localer</a:t>
            </a:r>
            <a:endParaRPr lang="hu-HU" b="1">
              <a:solidFill>
                <a:srgbClr val="981E0A"/>
              </a:solidFill>
              <a:latin typeface="Ubuntu"/>
            </a:endParaRPr>
          </a:p>
        </p:txBody>
      </p:sp>
      <p:sp>
        <p:nvSpPr>
          <p:cNvPr id="7" name="Tartalom helye 2">
            <a:extLst>
              <a:ext uri="{FF2B5EF4-FFF2-40B4-BE49-F238E27FC236}">
                <a16:creationId xmlns:a16="http://schemas.microsoft.com/office/drawing/2014/main" id="{6C701B54-02F7-64EE-FCD0-018B899CF206}"/>
              </a:ext>
            </a:extLst>
          </p:cNvPr>
          <p:cNvSpPr txBox="1">
            <a:spLocks/>
          </p:cNvSpPr>
          <p:nvPr/>
        </p:nvSpPr>
        <p:spPr>
          <a:xfrm>
            <a:off x="8165997" y="821736"/>
            <a:ext cx="1898415" cy="964672"/>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lang="hu-HU" sz="36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lang="hu-HU" sz="32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lang="hu-HU" sz="28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a:solidFill>
                  <a:srgbClr val="981E0A"/>
                </a:solidFill>
                <a:latin typeface="Ubuntu"/>
              </a:rPr>
              <a:t>Gump</a:t>
            </a:r>
            <a:endParaRPr lang="en-US" b="1">
              <a:solidFill>
                <a:srgbClr val="981E0A"/>
              </a:solidFill>
            </a:endParaRPr>
          </a:p>
        </p:txBody>
      </p:sp>
      <p:pic>
        <p:nvPicPr>
          <p:cNvPr id="8" name="Picture 8" descr="A picture containing shape&#10;&#10;Description automatically generated">
            <a:extLst>
              <a:ext uri="{FF2B5EF4-FFF2-40B4-BE49-F238E27FC236}">
                <a16:creationId xmlns:a16="http://schemas.microsoft.com/office/drawing/2014/main" id="{87E50966-F4A4-52B3-F98D-7910342A27C7}"/>
              </a:ext>
            </a:extLst>
          </p:cNvPr>
          <p:cNvPicPr>
            <a:picLocks noChangeAspect="1"/>
          </p:cNvPicPr>
          <p:nvPr/>
        </p:nvPicPr>
        <p:blipFill>
          <a:blip r:embed="rId3"/>
          <a:stretch>
            <a:fillRect/>
          </a:stretch>
        </p:blipFill>
        <p:spPr>
          <a:xfrm>
            <a:off x="802980" y="2441844"/>
            <a:ext cx="1576682" cy="1359065"/>
          </a:xfrm>
          <a:prstGeom prst="rect">
            <a:avLst/>
          </a:prstGeom>
        </p:spPr>
      </p:pic>
      <p:pic>
        <p:nvPicPr>
          <p:cNvPr id="9" name="Picture 9" descr="Logo, icon&#10;&#10;Description automatically generated">
            <a:extLst>
              <a:ext uri="{FF2B5EF4-FFF2-40B4-BE49-F238E27FC236}">
                <a16:creationId xmlns:a16="http://schemas.microsoft.com/office/drawing/2014/main" id="{92114EBC-3E30-3649-3770-570FFAB73C27}"/>
              </a:ext>
            </a:extLst>
          </p:cNvPr>
          <p:cNvPicPr>
            <a:picLocks noChangeAspect="1"/>
          </p:cNvPicPr>
          <p:nvPr/>
        </p:nvPicPr>
        <p:blipFill>
          <a:blip r:embed="rId4"/>
          <a:stretch>
            <a:fillRect/>
          </a:stretch>
        </p:blipFill>
        <p:spPr>
          <a:xfrm>
            <a:off x="802980" y="4449701"/>
            <a:ext cx="1576683" cy="1604905"/>
          </a:xfrm>
          <a:prstGeom prst="rect">
            <a:avLst/>
          </a:prstGeom>
        </p:spPr>
      </p:pic>
      <p:pic>
        <p:nvPicPr>
          <p:cNvPr id="10" name="Graphic 10">
            <a:extLst>
              <a:ext uri="{FF2B5EF4-FFF2-40B4-BE49-F238E27FC236}">
                <a16:creationId xmlns:a16="http://schemas.microsoft.com/office/drawing/2014/main" id="{762C4A83-E1ED-E449-FB2A-39E7974ADD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55755" y="2101304"/>
            <a:ext cx="1836443" cy="1180060"/>
          </a:xfrm>
          <a:prstGeom prst="rect">
            <a:avLst/>
          </a:prstGeom>
        </p:spPr>
      </p:pic>
      <p:pic>
        <p:nvPicPr>
          <p:cNvPr id="11" name="Picture 11" descr="Icon&#10;&#10;Description automatically generated">
            <a:extLst>
              <a:ext uri="{FF2B5EF4-FFF2-40B4-BE49-F238E27FC236}">
                <a16:creationId xmlns:a16="http://schemas.microsoft.com/office/drawing/2014/main" id="{CC828FC8-4260-1D87-2903-0E47EFD9FE0D}"/>
              </a:ext>
            </a:extLst>
          </p:cNvPr>
          <p:cNvPicPr>
            <a:picLocks noChangeAspect="1"/>
          </p:cNvPicPr>
          <p:nvPr/>
        </p:nvPicPr>
        <p:blipFill>
          <a:blip r:embed="rId7"/>
          <a:stretch>
            <a:fillRect/>
          </a:stretch>
        </p:blipFill>
        <p:spPr>
          <a:xfrm>
            <a:off x="9552577" y="1786408"/>
            <a:ext cx="1836443" cy="1817628"/>
          </a:xfrm>
          <a:prstGeom prst="rect">
            <a:avLst/>
          </a:prstGeom>
        </p:spPr>
      </p:pic>
      <p:pic>
        <p:nvPicPr>
          <p:cNvPr id="12" name="Picture 12" descr="Shape&#10;&#10;Description automatically generated">
            <a:extLst>
              <a:ext uri="{FF2B5EF4-FFF2-40B4-BE49-F238E27FC236}">
                <a16:creationId xmlns:a16="http://schemas.microsoft.com/office/drawing/2014/main" id="{E7B7D034-0548-D6AE-CDC8-A7C90DA35F70}"/>
              </a:ext>
            </a:extLst>
          </p:cNvPr>
          <p:cNvPicPr>
            <a:picLocks noChangeAspect="1"/>
          </p:cNvPicPr>
          <p:nvPr/>
        </p:nvPicPr>
        <p:blipFill>
          <a:blip r:embed="rId8"/>
          <a:stretch>
            <a:fillRect/>
          </a:stretch>
        </p:blipFill>
        <p:spPr>
          <a:xfrm>
            <a:off x="7007226" y="4388000"/>
            <a:ext cx="1333500" cy="1333500"/>
          </a:xfrm>
          <a:prstGeom prst="rect">
            <a:avLst/>
          </a:prstGeom>
        </p:spPr>
      </p:pic>
      <p:sp>
        <p:nvSpPr>
          <p:cNvPr id="13" name="Tartalom helye 2">
            <a:extLst>
              <a:ext uri="{FF2B5EF4-FFF2-40B4-BE49-F238E27FC236}">
                <a16:creationId xmlns:a16="http://schemas.microsoft.com/office/drawing/2014/main" id="{C7BC6CDA-C847-AD13-825C-064A2F5A531E}"/>
              </a:ext>
            </a:extLst>
          </p:cNvPr>
          <p:cNvSpPr txBox="1">
            <a:spLocks/>
          </p:cNvSpPr>
          <p:nvPr/>
        </p:nvSpPr>
        <p:spPr>
          <a:xfrm>
            <a:off x="2713625" y="2639364"/>
            <a:ext cx="1898415" cy="964672"/>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lang="hu-HU" sz="36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lang="hu-HU" sz="32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lang="hu-HU" sz="28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solidFill>
                  <a:srgbClr val="981E0A"/>
                </a:solidFill>
                <a:latin typeface="Ubuntu"/>
              </a:rPr>
              <a:t>Vue.js</a:t>
            </a:r>
            <a:endParaRPr lang="en-US">
              <a:solidFill>
                <a:srgbClr val="981E0A"/>
              </a:solidFill>
            </a:endParaRPr>
          </a:p>
        </p:txBody>
      </p:sp>
      <p:sp>
        <p:nvSpPr>
          <p:cNvPr id="14" name="Tartalom helye 2">
            <a:extLst>
              <a:ext uri="{FF2B5EF4-FFF2-40B4-BE49-F238E27FC236}">
                <a16:creationId xmlns:a16="http://schemas.microsoft.com/office/drawing/2014/main" id="{BD8B4412-2AF9-0346-7770-78BCD457109C}"/>
              </a:ext>
            </a:extLst>
          </p:cNvPr>
          <p:cNvSpPr txBox="1">
            <a:spLocks/>
          </p:cNvSpPr>
          <p:nvPr/>
        </p:nvSpPr>
        <p:spPr>
          <a:xfrm>
            <a:off x="2713626" y="4765438"/>
            <a:ext cx="2462859" cy="964672"/>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lang="hu-HU" sz="36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lang="hu-HU" sz="32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lang="hu-HU" sz="28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rgbClr val="981E0A"/>
                </a:solidFill>
                <a:latin typeface="Ubuntu"/>
              </a:rPr>
              <a:t>WindiCSS</a:t>
            </a:r>
            <a:endParaRPr lang="en-US"/>
          </a:p>
        </p:txBody>
      </p:sp>
      <p:sp>
        <p:nvSpPr>
          <p:cNvPr id="15" name="Tartalom helye 2">
            <a:extLst>
              <a:ext uri="{FF2B5EF4-FFF2-40B4-BE49-F238E27FC236}">
                <a16:creationId xmlns:a16="http://schemas.microsoft.com/office/drawing/2014/main" id="{B6C14D21-51AB-DB10-B582-C04F67983652}"/>
              </a:ext>
            </a:extLst>
          </p:cNvPr>
          <p:cNvSpPr txBox="1">
            <a:spLocks/>
          </p:cNvSpPr>
          <p:nvPr/>
        </p:nvSpPr>
        <p:spPr>
          <a:xfrm>
            <a:off x="9239369" y="3426766"/>
            <a:ext cx="2462859" cy="964672"/>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lang="hu-HU" sz="36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lang="hu-HU" sz="32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lang="hu-HU" sz="28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err="1">
                <a:solidFill>
                  <a:srgbClr val="981E0A"/>
                </a:solidFill>
                <a:latin typeface="Ubuntu"/>
              </a:rPr>
              <a:t>UnoCSS</a:t>
            </a:r>
            <a:endParaRPr lang="en-US"/>
          </a:p>
        </p:txBody>
      </p:sp>
      <p:sp>
        <p:nvSpPr>
          <p:cNvPr id="16" name="Tartalom helye 2">
            <a:extLst>
              <a:ext uri="{FF2B5EF4-FFF2-40B4-BE49-F238E27FC236}">
                <a16:creationId xmlns:a16="http://schemas.microsoft.com/office/drawing/2014/main" id="{9D6246CC-CED1-761A-E896-88002D42E689}"/>
              </a:ext>
            </a:extLst>
          </p:cNvPr>
          <p:cNvSpPr txBox="1">
            <a:spLocks/>
          </p:cNvSpPr>
          <p:nvPr/>
        </p:nvSpPr>
        <p:spPr>
          <a:xfrm>
            <a:off x="6755755" y="3352346"/>
            <a:ext cx="1836443" cy="964672"/>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lang="hu-HU" sz="36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lang="hu-HU" sz="32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lang="hu-HU" sz="28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solidFill>
                  <a:srgbClr val="981E0A"/>
                </a:solidFill>
                <a:latin typeface="Ubuntu"/>
              </a:rPr>
              <a:t>Nuxt.js</a:t>
            </a:r>
            <a:endParaRPr lang="en-US">
              <a:solidFill>
                <a:srgbClr val="981E0A"/>
              </a:solidFill>
            </a:endParaRPr>
          </a:p>
        </p:txBody>
      </p:sp>
      <p:sp>
        <p:nvSpPr>
          <p:cNvPr id="17" name="Tartalom helye 2">
            <a:extLst>
              <a:ext uri="{FF2B5EF4-FFF2-40B4-BE49-F238E27FC236}">
                <a16:creationId xmlns:a16="http://schemas.microsoft.com/office/drawing/2014/main" id="{5594138D-DA3F-A9CE-2CDC-6755D483AE48}"/>
              </a:ext>
            </a:extLst>
          </p:cNvPr>
          <p:cNvSpPr txBox="1">
            <a:spLocks/>
          </p:cNvSpPr>
          <p:nvPr/>
        </p:nvSpPr>
        <p:spPr>
          <a:xfrm>
            <a:off x="6516836" y="5792483"/>
            <a:ext cx="2314281" cy="964672"/>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lang="hu-HU" sz="36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lang="hu-HU" sz="32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lang="hu-HU" sz="28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rgbClr val="981E0A"/>
                </a:solidFill>
                <a:latin typeface="Ubuntu"/>
              </a:rPr>
              <a:t>Capacitor</a:t>
            </a:r>
            <a:endParaRPr lang="en-US"/>
          </a:p>
        </p:txBody>
      </p:sp>
      <p:pic>
        <p:nvPicPr>
          <p:cNvPr id="1026" name="Picture 2">
            <a:extLst>
              <a:ext uri="{FF2B5EF4-FFF2-40B4-BE49-F238E27FC236}">
                <a16:creationId xmlns:a16="http://schemas.microsoft.com/office/drawing/2014/main" id="{19A30076-459F-1DA2-53ED-3A10A1DFADB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64239"/>
          <a:stretch/>
        </p:blipFill>
        <p:spPr bwMode="auto">
          <a:xfrm>
            <a:off x="9914908" y="4682660"/>
            <a:ext cx="1111780" cy="1049274"/>
          </a:xfrm>
          <a:prstGeom prst="rect">
            <a:avLst/>
          </a:prstGeom>
          <a:noFill/>
          <a:extLst>
            <a:ext uri="{909E8E84-426E-40DD-AFC4-6F175D3DCCD1}">
              <a14:hiddenFill xmlns:a14="http://schemas.microsoft.com/office/drawing/2010/main">
                <a:solidFill>
                  <a:srgbClr val="FFFFFF"/>
                </a:solidFill>
              </a14:hiddenFill>
            </a:ext>
          </a:extLst>
        </p:spPr>
      </p:pic>
      <p:sp>
        <p:nvSpPr>
          <p:cNvPr id="4" name="Tartalom helye 2">
            <a:extLst>
              <a:ext uri="{FF2B5EF4-FFF2-40B4-BE49-F238E27FC236}">
                <a16:creationId xmlns:a16="http://schemas.microsoft.com/office/drawing/2014/main" id="{9703D351-93B1-8A1A-088E-C5B57A354301}"/>
              </a:ext>
            </a:extLst>
          </p:cNvPr>
          <p:cNvSpPr txBox="1">
            <a:spLocks/>
          </p:cNvSpPr>
          <p:nvPr/>
        </p:nvSpPr>
        <p:spPr>
          <a:xfrm>
            <a:off x="9552577" y="5792483"/>
            <a:ext cx="1836443" cy="964672"/>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lang="hu-HU" sz="36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lang="hu-HU" sz="32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lang="hu-HU" sz="28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hu-HU" err="1">
                <a:solidFill>
                  <a:srgbClr val="981E0A"/>
                </a:solidFill>
                <a:latin typeface="Ubuntu"/>
              </a:rPr>
              <a:t>Ionic</a:t>
            </a:r>
            <a:endParaRPr lang="en-US">
              <a:solidFill>
                <a:srgbClr val="981E0A"/>
              </a:solidFill>
            </a:endParaRPr>
          </a:p>
        </p:txBody>
      </p:sp>
    </p:spTree>
    <p:extLst>
      <p:ext uri="{BB962C8B-B14F-4D97-AF65-F5344CB8AC3E}">
        <p14:creationId xmlns:p14="http://schemas.microsoft.com/office/powerpoint/2010/main" val="14949038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679C21D1-7316-1D90-10D4-BF1641A9B0DB}"/>
              </a:ext>
            </a:extLst>
          </p:cNvPr>
          <p:cNvSpPr/>
          <p:nvPr/>
        </p:nvSpPr>
        <p:spPr>
          <a:xfrm>
            <a:off x="8814740" y="444499"/>
            <a:ext cx="3245555" cy="2624666"/>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6">
            <a:extLst>
              <a:ext uri="{FF2B5EF4-FFF2-40B4-BE49-F238E27FC236}">
                <a16:creationId xmlns:a16="http://schemas.microsoft.com/office/drawing/2014/main" id="{A6448810-903A-C4BB-F988-E682937258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99468" y="862133"/>
            <a:ext cx="924749" cy="905934"/>
          </a:xfrm>
          <a:prstGeom prst="rect">
            <a:avLst/>
          </a:prstGeom>
        </p:spPr>
      </p:pic>
      <p:pic>
        <p:nvPicPr>
          <p:cNvPr id="7" name="Graphic 7">
            <a:extLst>
              <a:ext uri="{FF2B5EF4-FFF2-40B4-BE49-F238E27FC236}">
                <a16:creationId xmlns:a16="http://schemas.microsoft.com/office/drawing/2014/main" id="{590C1CB0-0F83-479D-6379-E500C31A98A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57923" y="1842578"/>
            <a:ext cx="759982" cy="769389"/>
          </a:xfrm>
          <a:prstGeom prst="rect">
            <a:avLst/>
          </a:prstGeom>
        </p:spPr>
      </p:pic>
      <p:sp>
        <p:nvSpPr>
          <p:cNvPr id="8" name="TextBox 7">
            <a:extLst>
              <a:ext uri="{FF2B5EF4-FFF2-40B4-BE49-F238E27FC236}">
                <a16:creationId xmlns:a16="http://schemas.microsoft.com/office/drawing/2014/main" id="{25B3B334-4DA9-B344-E903-DA3E11CCAECD}"/>
              </a:ext>
            </a:extLst>
          </p:cNvPr>
          <p:cNvSpPr txBox="1"/>
          <p:nvPr/>
        </p:nvSpPr>
        <p:spPr>
          <a:xfrm>
            <a:off x="9828387" y="1961444"/>
            <a:ext cx="263971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solidFill>
                  <a:srgbClr val="981E0A"/>
                </a:solidFill>
                <a:latin typeface="Ubuntu"/>
                <a:ea typeface="Calibri"/>
                <a:cs typeface="Calibri"/>
              </a:rPr>
              <a:t>en_US.json</a:t>
            </a:r>
          </a:p>
        </p:txBody>
      </p:sp>
      <p:pic>
        <p:nvPicPr>
          <p:cNvPr id="9" name="Picture 9" descr="Icon, bubble chart&#10;&#10;Description automatically generated">
            <a:extLst>
              <a:ext uri="{FF2B5EF4-FFF2-40B4-BE49-F238E27FC236}">
                <a16:creationId xmlns:a16="http://schemas.microsoft.com/office/drawing/2014/main" id="{488F69C5-CA51-9B2F-CFAC-8EECCF2D0D78}"/>
              </a:ext>
            </a:extLst>
          </p:cNvPr>
          <p:cNvPicPr>
            <a:picLocks noChangeAspect="1"/>
          </p:cNvPicPr>
          <p:nvPr/>
        </p:nvPicPr>
        <p:blipFill>
          <a:blip r:embed="rId7"/>
          <a:stretch>
            <a:fillRect/>
          </a:stretch>
        </p:blipFill>
        <p:spPr>
          <a:xfrm>
            <a:off x="8662783" y="4491983"/>
            <a:ext cx="1303866" cy="1247422"/>
          </a:xfrm>
          <a:prstGeom prst="rect">
            <a:avLst/>
          </a:prstGeom>
        </p:spPr>
      </p:pic>
      <p:sp>
        <p:nvSpPr>
          <p:cNvPr id="10" name="TextBox 9">
            <a:extLst>
              <a:ext uri="{FF2B5EF4-FFF2-40B4-BE49-F238E27FC236}">
                <a16:creationId xmlns:a16="http://schemas.microsoft.com/office/drawing/2014/main" id="{0E76F6C7-10E7-FE8E-74E1-C621B2D2EE9C}"/>
              </a:ext>
            </a:extLst>
          </p:cNvPr>
          <p:cNvSpPr txBox="1"/>
          <p:nvPr/>
        </p:nvSpPr>
        <p:spPr>
          <a:xfrm>
            <a:off x="8718314" y="5762037"/>
            <a:ext cx="131327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solidFill>
                  <a:srgbClr val="D12C5F"/>
                </a:solidFill>
                <a:latin typeface="Ubuntu"/>
                <a:ea typeface="Calibri"/>
                <a:cs typeface="Calibri"/>
              </a:rPr>
              <a:t>Gump</a:t>
            </a:r>
            <a:endParaRPr lang="en-US" sz="1600" b="1">
              <a:solidFill>
                <a:srgbClr val="D12C5F"/>
              </a:solidFill>
              <a:ea typeface="Calibri"/>
              <a:cs typeface="Calibri"/>
            </a:endParaRPr>
          </a:p>
        </p:txBody>
      </p:sp>
      <p:pic>
        <p:nvPicPr>
          <p:cNvPr id="12" name="Picture 12">
            <a:extLst>
              <a:ext uri="{FF2B5EF4-FFF2-40B4-BE49-F238E27FC236}">
                <a16:creationId xmlns:a16="http://schemas.microsoft.com/office/drawing/2014/main" id="{FBB384F8-CFFA-9E64-F374-77DD29BCF5AD}"/>
              </a:ext>
            </a:extLst>
          </p:cNvPr>
          <p:cNvPicPr>
            <a:picLocks noChangeAspect="1"/>
          </p:cNvPicPr>
          <p:nvPr/>
        </p:nvPicPr>
        <p:blipFill>
          <a:blip r:embed="rId8"/>
          <a:stretch>
            <a:fillRect/>
          </a:stretch>
        </p:blipFill>
        <p:spPr>
          <a:xfrm flipH="1">
            <a:off x="1093140" y="3835400"/>
            <a:ext cx="1962385" cy="1952978"/>
          </a:xfrm>
          <a:prstGeom prst="rect">
            <a:avLst/>
          </a:prstGeom>
        </p:spPr>
      </p:pic>
      <p:sp>
        <p:nvSpPr>
          <p:cNvPr id="13" name="TextBox 12">
            <a:extLst>
              <a:ext uri="{FF2B5EF4-FFF2-40B4-BE49-F238E27FC236}">
                <a16:creationId xmlns:a16="http://schemas.microsoft.com/office/drawing/2014/main" id="{0259AF30-B4A3-7A9C-9084-CF6BFE7FC3C0}"/>
              </a:ext>
            </a:extLst>
          </p:cNvPr>
          <p:cNvSpPr txBox="1"/>
          <p:nvPr/>
        </p:nvSpPr>
        <p:spPr>
          <a:xfrm>
            <a:off x="2462387" y="757296"/>
            <a:ext cx="263971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2800" b="1">
                <a:solidFill>
                  <a:srgbClr val="2F5496"/>
                </a:solidFill>
                <a:latin typeface="Ubuntu"/>
                <a:ea typeface="Calibri"/>
                <a:cs typeface="Calibri"/>
              </a:rPr>
              <a:t>Localer GitHub App</a:t>
            </a:r>
            <a:endParaRPr lang="en-US" sz="1600" b="1">
              <a:solidFill>
                <a:srgbClr val="2F5496"/>
              </a:solidFill>
            </a:endParaRPr>
          </a:p>
        </p:txBody>
      </p:sp>
      <p:pic>
        <p:nvPicPr>
          <p:cNvPr id="15" name="Graphic 15">
            <a:extLst>
              <a:ext uri="{FF2B5EF4-FFF2-40B4-BE49-F238E27FC236}">
                <a16:creationId xmlns:a16="http://schemas.microsoft.com/office/drawing/2014/main" id="{2AF5BC9F-43E2-EB74-D33E-FBBC442EF17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1622" y="5505215"/>
            <a:ext cx="1059274" cy="1040459"/>
          </a:xfrm>
          <a:prstGeom prst="rect">
            <a:avLst/>
          </a:prstGeom>
        </p:spPr>
      </p:pic>
      <p:pic>
        <p:nvPicPr>
          <p:cNvPr id="16" name="Graphic 16">
            <a:extLst>
              <a:ext uri="{FF2B5EF4-FFF2-40B4-BE49-F238E27FC236}">
                <a16:creationId xmlns:a16="http://schemas.microsoft.com/office/drawing/2014/main" id="{52248609-6ABB-21E2-494B-254ADB14512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37923" y="4904553"/>
            <a:ext cx="1056452" cy="1112896"/>
          </a:xfrm>
          <a:prstGeom prst="rect">
            <a:avLst/>
          </a:prstGeom>
        </p:spPr>
      </p:pic>
      <p:pic>
        <p:nvPicPr>
          <p:cNvPr id="18" name="Picture 12" descr="A picture containing dark&#10;&#10;Description automatically generated">
            <a:extLst>
              <a:ext uri="{FF2B5EF4-FFF2-40B4-BE49-F238E27FC236}">
                <a16:creationId xmlns:a16="http://schemas.microsoft.com/office/drawing/2014/main" id="{4BA394AE-8029-B12D-C1F7-E5FB3098D3F3}"/>
              </a:ext>
            </a:extLst>
          </p:cNvPr>
          <p:cNvPicPr>
            <a:picLocks noChangeAspect="1"/>
          </p:cNvPicPr>
          <p:nvPr/>
        </p:nvPicPr>
        <p:blipFill>
          <a:blip r:embed="rId8"/>
          <a:stretch>
            <a:fillRect/>
          </a:stretch>
        </p:blipFill>
        <p:spPr>
          <a:xfrm rot="-2760000">
            <a:off x="3223874" y="3476575"/>
            <a:ext cx="1988724" cy="1962385"/>
          </a:xfrm>
          <a:prstGeom prst="rect">
            <a:avLst/>
          </a:prstGeom>
        </p:spPr>
      </p:pic>
      <p:pic>
        <p:nvPicPr>
          <p:cNvPr id="19" name="Graphic 16">
            <a:extLst>
              <a:ext uri="{FF2B5EF4-FFF2-40B4-BE49-F238E27FC236}">
                <a16:creationId xmlns:a16="http://schemas.microsoft.com/office/drawing/2014/main" id="{A3E33640-3ED3-5E55-5DDF-15ABFBA4238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940000">
            <a:off x="4344812" y="4048479"/>
            <a:ext cx="1056452" cy="1112896"/>
          </a:xfrm>
          <a:prstGeom prst="rect">
            <a:avLst/>
          </a:prstGeom>
        </p:spPr>
      </p:pic>
      <p:sp>
        <p:nvSpPr>
          <p:cNvPr id="2" name="Title 1">
            <a:extLst>
              <a:ext uri="{FF2B5EF4-FFF2-40B4-BE49-F238E27FC236}">
                <a16:creationId xmlns:a16="http://schemas.microsoft.com/office/drawing/2014/main" id="{48BF033A-B07F-7B9F-593C-50A0939A347D}"/>
              </a:ext>
            </a:extLst>
          </p:cNvPr>
          <p:cNvSpPr>
            <a:spLocks noGrp="1"/>
          </p:cNvSpPr>
          <p:nvPr>
            <p:ph type="title"/>
          </p:nvPr>
        </p:nvSpPr>
        <p:spPr>
          <a:xfrm>
            <a:off x="4535312" y="3281422"/>
            <a:ext cx="3591749" cy="1523118"/>
          </a:xfrm>
        </p:spPr>
        <p:txBody>
          <a:bodyPr>
            <a:noAutofit/>
          </a:bodyPr>
          <a:lstStyle/>
          <a:p>
            <a:r>
              <a:rPr lang="en-US" sz="6600" err="1">
                <a:solidFill>
                  <a:srgbClr val="D12C5F"/>
                </a:solidFill>
                <a:latin typeface="Ubuntu"/>
              </a:rPr>
              <a:t>Localer</a:t>
            </a:r>
            <a:endParaRPr lang="en-US" sz="6600">
              <a:solidFill>
                <a:srgbClr val="D12C5F"/>
              </a:solidFill>
            </a:endParaRPr>
          </a:p>
        </p:txBody>
      </p:sp>
      <p:pic>
        <p:nvPicPr>
          <p:cNvPr id="20" name="Graphic 15">
            <a:extLst>
              <a:ext uri="{FF2B5EF4-FFF2-40B4-BE49-F238E27FC236}">
                <a16:creationId xmlns:a16="http://schemas.microsoft.com/office/drawing/2014/main" id="{7FA5D985-E340-D3A3-4A44-0CA7B11CBBD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61401" y="105363"/>
            <a:ext cx="1059274" cy="1040459"/>
          </a:xfrm>
          <a:prstGeom prst="rect">
            <a:avLst/>
          </a:prstGeom>
        </p:spPr>
      </p:pic>
      <p:pic>
        <p:nvPicPr>
          <p:cNvPr id="21" name="Picture 12" descr="A picture containing dark&#10;&#10;Description automatically generated">
            <a:extLst>
              <a:ext uri="{FF2B5EF4-FFF2-40B4-BE49-F238E27FC236}">
                <a16:creationId xmlns:a16="http://schemas.microsoft.com/office/drawing/2014/main" id="{F0335C06-AD93-32F5-C0AC-F9B70AFBD71F}"/>
              </a:ext>
            </a:extLst>
          </p:cNvPr>
          <p:cNvPicPr>
            <a:picLocks noChangeAspect="1"/>
          </p:cNvPicPr>
          <p:nvPr/>
        </p:nvPicPr>
        <p:blipFill>
          <a:blip r:embed="rId8"/>
          <a:stretch>
            <a:fillRect/>
          </a:stretch>
        </p:blipFill>
        <p:spPr>
          <a:xfrm>
            <a:off x="4625576" y="89908"/>
            <a:ext cx="2383835" cy="2348088"/>
          </a:xfrm>
          <a:prstGeom prst="rect">
            <a:avLst/>
          </a:prstGeom>
        </p:spPr>
      </p:pic>
      <p:cxnSp>
        <p:nvCxnSpPr>
          <p:cNvPr id="22" name="Connector: Curved 21">
            <a:extLst>
              <a:ext uri="{FF2B5EF4-FFF2-40B4-BE49-F238E27FC236}">
                <a16:creationId xmlns:a16="http://schemas.microsoft.com/office/drawing/2014/main" id="{D185D562-F50F-3066-11C5-D81571686249}"/>
              </a:ext>
            </a:extLst>
          </p:cNvPr>
          <p:cNvCxnSpPr/>
          <p:nvPr/>
        </p:nvCxnSpPr>
        <p:spPr>
          <a:xfrm>
            <a:off x="1894654" y="1965208"/>
            <a:ext cx="2363139" cy="1469436"/>
          </a:xfrm>
          <a:prstGeom prst="curvedConnector3">
            <a:avLst/>
          </a:prstGeom>
          <a:ln w="57150">
            <a:solidFill>
              <a:srgbClr val="D12C5F"/>
            </a:solidFill>
            <a:tailEnd type="triangle"/>
          </a:ln>
        </p:spPr>
        <p:style>
          <a:lnRef idx="1">
            <a:schemeClr val="accent1"/>
          </a:lnRef>
          <a:fillRef idx="0">
            <a:schemeClr val="accent1"/>
          </a:fillRef>
          <a:effectRef idx="0">
            <a:schemeClr val="accent1"/>
          </a:effectRef>
          <a:fontRef idx="minor">
            <a:schemeClr val="tx1"/>
          </a:fontRef>
        </p:style>
      </p:cxnSp>
      <p:pic>
        <p:nvPicPr>
          <p:cNvPr id="23" name="Graphic 23">
            <a:extLst>
              <a:ext uri="{FF2B5EF4-FFF2-40B4-BE49-F238E27FC236}">
                <a16:creationId xmlns:a16="http://schemas.microsoft.com/office/drawing/2014/main" id="{707FA4BE-BE9C-241C-C836-54F0E312B3A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76171" y="1052419"/>
            <a:ext cx="1106311" cy="1281826"/>
          </a:xfrm>
          <a:prstGeom prst="rect">
            <a:avLst/>
          </a:prstGeom>
        </p:spPr>
      </p:pic>
      <p:cxnSp>
        <p:nvCxnSpPr>
          <p:cNvPr id="25" name="Straight Arrow Connector 24">
            <a:extLst>
              <a:ext uri="{FF2B5EF4-FFF2-40B4-BE49-F238E27FC236}">
                <a16:creationId xmlns:a16="http://schemas.microsoft.com/office/drawing/2014/main" id="{4FA2C62A-0D30-B255-09ED-76E64BE5EE53}"/>
              </a:ext>
            </a:extLst>
          </p:cNvPr>
          <p:cNvCxnSpPr/>
          <p:nvPr/>
        </p:nvCxnSpPr>
        <p:spPr>
          <a:xfrm flipH="1">
            <a:off x="2690283" y="4809772"/>
            <a:ext cx="929451" cy="302919"/>
          </a:xfrm>
          <a:prstGeom prst="straightConnector1">
            <a:avLst/>
          </a:prstGeom>
          <a:ln w="57150">
            <a:solidFill>
              <a:srgbClr val="D12C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C702681-0585-D1E1-208A-988E934B72ED}"/>
              </a:ext>
            </a:extLst>
          </p:cNvPr>
          <p:cNvCxnSpPr/>
          <p:nvPr/>
        </p:nvCxnSpPr>
        <p:spPr>
          <a:xfrm>
            <a:off x="6735350" y="1359017"/>
            <a:ext cx="1723436" cy="77141"/>
          </a:xfrm>
          <a:prstGeom prst="straightConnector1">
            <a:avLst/>
          </a:prstGeom>
          <a:ln w="57150">
            <a:solidFill>
              <a:srgbClr val="D12C5F"/>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4DFB687-9896-B2A5-A0C2-174C1C5CCC1B}"/>
              </a:ext>
            </a:extLst>
          </p:cNvPr>
          <p:cNvCxnSpPr>
            <a:cxnSpLocks/>
          </p:cNvCxnSpPr>
          <p:nvPr/>
        </p:nvCxnSpPr>
        <p:spPr>
          <a:xfrm flipV="1">
            <a:off x="5681719" y="2273418"/>
            <a:ext cx="86550" cy="1211674"/>
          </a:xfrm>
          <a:prstGeom prst="straightConnector1">
            <a:avLst/>
          </a:prstGeom>
          <a:ln w="57150">
            <a:solidFill>
              <a:srgbClr val="D12C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F9D6CC8-7AB0-CBAB-6451-6D6D5D8E0044}"/>
              </a:ext>
            </a:extLst>
          </p:cNvPr>
          <p:cNvCxnSpPr>
            <a:cxnSpLocks/>
          </p:cNvCxnSpPr>
          <p:nvPr/>
        </p:nvCxnSpPr>
        <p:spPr>
          <a:xfrm flipH="1">
            <a:off x="9804047" y="3249906"/>
            <a:ext cx="515525" cy="1215437"/>
          </a:xfrm>
          <a:prstGeom prst="straightConnector1">
            <a:avLst/>
          </a:prstGeom>
          <a:ln w="57150">
            <a:solidFill>
              <a:srgbClr val="D12C5F"/>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7FC78C-77F0-68F7-D66A-C44B22C934EE}"/>
              </a:ext>
            </a:extLst>
          </p:cNvPr>
          <p:cNvCxnSpPr/>
          <p:nvPr/>
        </p:nvCxnSpPr>
        <p:spPr>
          <a:xfrm flipH="1">
            <a:off x="7776161" y="3028244"/>
            <a:ext cx="920046" cy="707438"/>
          </a:xfrm>
          <a:prstGeom prst="straightConnector1">
            <a:avLst/>
          </a:prstGeom>
          <a:ln w="57150">
            <a:solidFill>
              <a:srgbClr val="D12C5F"/>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A1CA9EA-B1E2-CFCA-F9FE-A3478FD4AC7F}"/>
              </a:ext>
            </a:extLst>
          </p:cNvPr>
          <p:cNvSpPr txBox="1"/>
          <p:nvPr/>
        </p:nvSpPr>
        <p:spPr>
          <a:xfrm>
            <a:off x="2641128" y="5461000"/>
            <a:ext cx="131327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solidFill>
                  <a:srgbClr val="D12C5F"/>
                </a:solidFill>
                <a:latin typeface="Ubuntu"/>
                <a:ea typeface="Calibri"/>
                <a:cs typeface="Calibri"/>
              </a:rPr>
              <a:t>OAuth</a:t>
            </a:r>
            <a:endParaRPr lang="en-US" sz="1600" b="1">
              <a:solidFill>
                <a:srgbClr val="D12C5F"/>
              </a:solidFill>
              <a:ea typeface="Calibri"/>
              <a:cs typeface="Calibri"/>
            </a:endParaRPr>
          </a:p>
        </p:txBody>
      </p:sp>
      <p:sp>
        <p:nvSpPr>
          <p:cNvPr id="3" name="TextBox 2">
            <a:extLst>
              <a:ext uri="{FF2B5EF4-FFF2-40B4-BE49-F238E27FC236}">
                <a16:creationId xmlns:a16="http://schemas.microsoft.com/office/drawing/2014/main" id="{B013B21F-932F-08AF-B137-1EB77373C324}"/>
              </a:ext>
            </a:extLst>
          </p:cNvPr>
          <p:cNvSpPr txBox="1"/>
          <p:nvPr/>
        </p:nvSpPr>
        <p:spPr>
          <a:xfrm>
            <a:off x="10288433" y="3672669"/>
            <a:ext cx="152023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solidFill>
                  <a:srgbClr val="D12C5F"/>
                </a:solidFill>
                <a:latin typeface="Ubuntu"/>
                <a:ea typeface="Calibri"/>
                <a:cs typeface="Calibri"/>
              </a:rPr>
              <a:t>Rebuild</a:t>
            </a:r>
            <a:endParaRPr lang="en-US" sz="1600" b="1">
              <a:solidFill>
                <a:srgbClr val="D12C5F"/>
              </a:solidFill>
              <a:ea typeface="Calibri"/>
              <a:cs typeface="Calibri"/>
            </a:endParaRPr>
          </a:p>
        </p:txBody>
      </p:sp>
      <p:sp>
        <p:nvSpPr>
          <p:cNvPr id="4" name="TextBox 3">
            <a:extLst>
              <a:ext uri="{FF2B5EF4-FFF2-40B4-BE49-F238E27FC236}">
                <a16:creationId xmlns:a16="http://schemas.microsoft.com/office/drawing/2014/main" id="{9461D01F-8E14-D7E2-549C-2B8F133CFFBA}"/>
              </a:ext>
            </a:extLst>
          </p:cNvPr>
          <p:cNvSpPr txBox="1"/>
          <p:nvPr/>
        </p:nvSpPr>
        <p:spPr>
          <a:xfrm>
            <a:off x="6328832" y="1650999"/>
            <a:ext cx="152023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D12C5F"/>
                </a:solidFill>
                <a:latin typeface="Ubuntu"/>
                <a:ea typeface="Calibri"/>
                <a:cs typeface="Calibri"/>
              </a:rPr>
              <a:t>PR, Commit</a:t>
            </a:r>
            <a:endParaRPr lang="en-US" sz="1600" b="1">
              <a:solidFill>
                <a:srgbClr val="D12C5F"/>
              </a:solidFill>
              <a:ea typeface="Calibri"/>
              <a:cs typeface="Calibri"/>
            </a:endParaRPr>
          </a:p>
        </p:txBody>
      </p:sp>
      <p:sp>
        <p:nvSpPr>
          <p:cNvPr id="5" name="TextBox 3">
            <a:extLst>
              <a:ext uri="{FF2B5EF4-FFF2-40B4-BE49-F238E27FC236}">
                <a16:creationId xmlns:a16="http://schemas.microsoft.com/office/drawing/2014/main" id="{0A830675-7CE9-A0B1-AE8B-A7698DE54B5D}"/>
              </a:ext>
            </a:extLst>
          </p:cNvPr>
          <p:cNvSpPr txBox="1"/>
          <p:nvPr/>
        </p:nvSpPr>
        <p:spPr>
          <a:xfrm>
            <a:off x="242664" y="2411687"/>
            <a:ext cx="197332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hu-HU" sz="2800" b="1" err="1">
                <a:solidFill>
                  <a:srgbClr val="D12C5F"/>
                </a:solidFill>
                <a:latin typeface="Ubuntu"/>
                <a:ea typeface="Calibri"/>
                <a:cs typeface="Calibri"/>
              </a:rPr>
              <a:t>Translator</a:t>
            </a:r>
            <a:endParaRPr lang="en-US" sz="1600" b="1">
              <a:solidFill>
                <a:srgbClr val="D12C5F"/>
              </a:solidFill>
              <a:ea typeface="Calibri"/>
              <a:cs typeface="Calibri"/>
            </a:endParaRPr>
          </a:p>
        </p:txBody>
      </p:sp>
    </p:spTree>
    <p:extLst>
      <p:ext uri="{BB962C8B-B14F-4D97-AF65-F5344CB8AC3E}">
        <p14:creationId xmlns:p14="http://schemas.microsoft.com/office/powerpoint/2010/main" val="14600019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704ED-9057-60B1-6F0B-A2465CD0D1B0}"/>
              </a:ext>
            </a:extLst>
          </p:cNvPr>
          <p:cNvSpPr>
            <a:spLocks noGrp="1"/>
          </p:cNvSpPr>
          <p:nvPr>
            <p:ph type="title"/>
          </p:nvPr>
        </p:nvSpPr>
        <p:spPr>
          <a:xfrm>
            <a:off x="1967089" y="233421"/>
            <a:ext cx="9433748" cy="1344377"/>
          </a:xfrm>
        </p:spPr>
        <p:txBody>
          <a:bodyPr/>
          <a:lstStyle/>
          <a:p>
            <a:r>
              <a:rPr lang="en-US" err="1"/>
              <a:t>Nuxt</a:t>
            </a:r>
          </a:p>
        </p:txBody>
      </p:sp>
      <p:pic>
        <p:nvPicPr>
          <p:cNvPr id="4" name="Picture 4">
            <a:extLst>
              <a:ext uri="{FF2B5EF4-FFF2-40B4-BE49-F238E27FC236}">
                <a16:creationId xmlns:a16="http://schemas.microsoft.com/office/drawing/2014/main" id="{ED36835D-DA61-76BB-6B6F-B9C87AF645B6}"/>
              </a:ext>
            </a:extLst>
          </p:cNvPr>
          <p:cNvPicPr>
            <a:picLocks noChangeAspect="1"/>
          </p:cNvPicPr>
          <p:nvPr/>
        </p:nvPicPr>
        <p:blipFill>
          <a:blip r:embed="rId3"/>
          <a:stretch>
            <a:fillRect/>
          </a:stretch>
        </p:blipFill>
        <p:spPr>
          <a:xfrm>
            <a:off x="596" y="0"/>
            <a:ext cx="1670895" cy="6858000"/>
          </a:xfrm>
          <a:prstGeom prst="rect">
            <a:avLst/>
          </a:prstGeom>
          <a:effectLst>
            <a:outerShdw blurRad="469900" sx="101000" sy="101000" algn="ctr" rotWithShape="0">
              <a:prstClr val="black">
                <a:alpha val="40000"/>
              </a:prstClr>
            </a:outerShdw>
          </a:effectLst>
        </p:spPr>
      </p:pic>
      <p:pic>
        <p:nvPicPr>
          <p:cNvPr id="6" name="Picture 6" descr="Text&#10;&#10;Description automatically generated">
            <a:extLst>
              <a:ext uri="{FF2B5EF4-FFF2-40B4-BE49-F238E27FC236}">
                <a16:creationId xmlns:a16="http://schemas.microsoft.com/office/drawing/2014/main" id="{75754142-3BA8-DBA3-A5F0-5274268D1363}"/>
              </a:ext>
            </a:extLst>
          </p:cNvPr>
          <p:cNvPicPr>
            <a:picLocks noChangeAspect="1"/>
          </p:cNvPicPr>
          <p:nvPr/>
        </p:nvPicPr>
        <p:blipFill>
          <a:blip r:embed="rId4"/>
          <a:stretch>
            <a:fillRect/>
          </a:stretch>
        </p:blipFill>
        <p:spPr>
          <a:xfrm>
            <a:off x="8305026" y="1386"/>
            <a:ext cx="3891180" cy="4241625"/>
          </a:xfrm>
          <a:prstGeom prst="rect">
            <a:avLst/>
          </a:prstGeom>
          <a:effectLst>
            <a:outerShdw blurRad="469900" sx="101000" sy="101000" algn="ctr" rotWithShape="0">
              <a:prstClr val="black">
                <a:alpha val="40000"/>
              </a:prstClr>
            </a:outerShdw>
          </a:effectLst>
        </p:spPr>
      </p:pic>
      <p:sp>
        <p:nvSpPr>
          <p:cNvPr id="8" name="Tartalom helye 2">
            <a:extLst>
              <a:ext uri="{FF2B5EF4-FFF2-40B4-BE49-F238E27FC236}">
                <a16:creationId xmlns:a16="http://schemas.microsoft.com/office/drawing/2014/main" id="{B1B7BA77-CF67-B3DF-FD2D-53626AF2E596}"/>
              </a:ext>
            </a:extLst>
          </p:cNvPr>
          <p:cNvSpPr>
            <a:spLocks noGrp="1"/>
          </p:cNvSpPr>
          <p:nvPr>
            <p:ph idx="1"/>
          </p:nvPr>
        </p:nvSpPr>
        <p:spPr>
          <a:xfrm>
            <a:off x="1967088" y="3829403"/>
            <a:ext cx="10515600" cy="2610967"/>
          </a:xfrm>
        </p:spPr>
        <p:txBody>
          <a:bodyPr vert="horz" lIns="91440" tIns="45720" rIns="91440" bIns="45720" rtlCol="0" anchor="t">
            <a:normAutofit lnSpcReduction="10000"/>
          </a:bodyPr>
          <a:lstStyle/>
          <a:p>
            <a:r>
              <a:rPr lang="hu-HU" err="1">
                <a:latin typeface="Ubuntu"/>
              </a:rPr>
              <a:t>Auto-imports</a:t>
            </a:r>
            <a:endParaRPr lang="hu-HU">
              <a:latin typeface="Ubuntu"/>
            </a:endParaRPr>
          </a:p>
          <a:p>
            <a:r>
              <a:rPr lang="hu-HU" err="1">
                <a:latin typeface="Ubuntu"/>
              </a:rPr>
              <a:t>Generate</a:t>
            </a:r>
            <a:r>
              <a:rPr lang="hu-HU">
                <a:latin typeface="Ubuntu"/>
              </a:rPr>
              <a:t> </a:t>
            </a:r>
            <a:r>
              <a:rPr lang="hu-HU" err="1">
                <a:latin typeface="Ubuntu"/>
              </a:rPr>
              <a:t>routes</a:t>
            </a:r>
            <a:r>
              <a:rPr lang="hu-HU">
                <a:latin typeface="Ubuntu"/>
              </a:rPr>
              <a:t> </a:t>
            </a:r>
            <a:r>
              <a:rPr lang="hu-HU" err="1">
                <a:latin typeface="Ubuntu"/>
              </a:rPr>
              <a:t>from</a:t>
            </a:r>
            <a:r>
              <a:rPr lang="hu-HU">
                <a:latin typeface="Ubuntu"/>
              </a:rPr>
              <a:t> </a:t>
            </a:r>
            <a:r>
              <a:rPr lang="hu-HU" err="1">
                <a:latin typeface="Ubuntu"/>
              </a:rPr>
              <a:t>directory</a:t>
            </a:r>
            <a:r>
              <a:rPr lang="hu-HU">
                <a:latin typeface="Ubuntu"/>
              </a:rPr>
              <a:t> (i18n)</a:t>
            </a:r>
          </a:p>
          <a:p>
            <a:r>
              <a:rPr lang="hu-HU" err="1">
                <a:latin typeface="Ubuntu"/>
              </a:rPr>
              <a:t>Unified</a:t>
            </a:r>
            <a:r>
              <a:rPr lang="hu-HU">
                <a:latin typeface="Ubuntu"/>
              </a:rPr>
              <a:t> </a:t>
            </a:r>
            <a:r>
              <a:rPr lang="hu-HU" err="1">
                <a:latin typeface="Ubuntu"/>
              </a:rPr>
              <a:t>config</a:t>
            </a:r>
            <a:r>
              <a:rPr lang="hu-HU">
                <a:latin typeface="Ubuntu"/>
              </a:rPr>
              <a:t> file</a:t>
            </a:r>
            <a:endParaRPr lang="hu-HU"/>
          </a:p>
        </p:txBody>
      </p:sp>
      <p:sp>
        <p:nvSpPr>
          <p:cNvPr id="9" name="Explosion: 8 Points 8">
            <a:extLst>
              <a:ext uri="{FF2B5EF4-FFF2-40B4-BE49-F238E27FC236}">
                <a16:creationId xmlns:a16="http://schemas.microsoft.com/office/drawing/2014/main" id="{24BC1951-1AAD-AE56-D6C0-75E8ACDF45A0}"/>
              </a:ext>
            </a:extLst>
          </p:cNvPr>
          <p:cNvSpPr/>
          <p:nvPr/>
        </p:nvSpPr>
        <p:spPr>
          <a:xfrm>
            <a:off x="5232870" y="945442"/>
            <a:ext cx="2775185" cy="2841038"/>
          </a:xfrm>
          <a:prstGeom prst="irregularSeal1">
            <a:avLst/>
          </a:prstGeom>
          <a:solidFill>
            <a:srgbClr val="D12C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Text&#10;&#10;Description automatically generated">
            <a:extLst>
              <a:ext uri="{FF2B5EF4-FFF2-40B4-BE49-F238E27FC236}">
                <a16:creationId xmlns:a16="http://schemas.microsoft.com/office/drawing/2014/main" id="{6134B704-C1DB-A25C-6B14-F961D4812962}"/>
              </a:ext>
            </a:extLst>
          </p:cNvPr>
          <p:cNvPicPr>
            <a:picLocks noChangeAspect="1"/>
          </p:cNvPicPr>
          <p:nvPr/>
        </p:nvPicPr>
        <p:blipFill>
          <a:blip r:embed="rId5"/>
          <a:stretch>
            <a:fillRect/>
          </a:stretch>
        </p:blipFill>
        <p:spPr>
          <a:xfrm>
            <a:off x="5694951" y="552863"/>
            <a:ext cx="1724025" cy="3400425"/>
          </a:xfrm>
          <a:prstGeom prst="roundRect">
            <a:avLst>
              <a:gd name="adj" fmla="val 5101"/>
            </a:avLst>
          </a:prstGeom>
          <a:effectLst>
            <a:outerShdw blurRad="469900" sx="101000" sy="101000" algn="ctr" rotWithShape="0">
              <a:prstClr val="black">
                <a:alpha val="40000"/>
              </a:prstClr>
            </a:outerShdw>
          </a:effectLst>
        </p:spPr>
      </p:pic>
      <p:sp>
        <p:nvSpPr>
          <p:cNvPr id="10" name="Arrow: Left 9">
            <a:extLst>
              <a:ext uri="{FF2B5EF4-FFF2-40B4-BE49-F238E27FC236}">
                <a16:creationId xmlns:a16="http://schemas.microsoft.com/office/drawing/2014/main" id="{B4EF8B78-4ACA-7E9D-A9BA-0CF5CA215543}"/>
              </a:ext>
            </a:extLst>
          </p:cNvPr>
          <p:cNvSpPr/>
          <p:nvPr/>
        </p:nvSpPr>
        <p:spPr>
          <a:xfrm>
            <a:off x="7147279" y="1408759"/>
            <a:ext cx="1571036" cy="1335851"/>
          </a:xfrm>
          <a:prstGeom prst="leftArrow">
            <a:avLst/>
          </a:prstGeom>
          <a:solidFill>
            <a:srgbClr val="F15729"/>
          </a:solidFill>
          <a:ln>
            <a:noFill/>
          </a:ln>
          <a:effectLst>
            <a:outerShdw blurRad="4699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1">
            <a:extLst>
              <a:ext uri="{FF2B5EF4-FFF2-40B4-BE49-F238E27FC236}">
                <a16:creationId xmlns:a16="http://schemas.microsoft.com/office/drawing/2014/main" id="{0CBCFC6D-1EBB-CBB1-684E-B29598378FFB}"/>
              </a:ext>
            </a:extLst>
          </p:cNvPr>
          <p:cNvPicPr>
            <a:picLocks noChangeAspect="1"/>
          </p:cNvPicPr>
          <p:nvPr/>
        </p:nvPicPr>
        <p:blipFill>
          <a:blip r:embed="rId6"/>
          <a:stretch>
            <a:fillRect/>
          </a:stretch>
        </p:blipFill>
        <p:spPr>
          <a:xfrm>
            <a:off x="10579778" y="2246490"/>
            <a:ext cx="1615779" cy="4622799"/>
          </a:xfrm>
          <a:prstGeom prst="rect">
            <a:avLst/>
          </a:prstGeom>
        </p:spPr>
      </p:pic>
      <p:sp>
        <p:nvSpPr>
          <p:cNvPr id="13" name="Tartalom helye 2">
            <a:extLst>
              <a:ext uri="{FF2B5EF4-FFF2-40B4-BE49-F238E27FC236}">
                <a16:creationId xmlns:a16="http://schemas.microsoft.com/office/drawing/2014/main" id="{A9446BAC-A4E8-A049-9508-8406BF2D86C4}"/>
              </a:ext>
            </a:extLst>
          </p:cNvPr>
          <p:cNvSpPr txBox="1">
            <a:spLocks/>
          </p:cNvSpPr>
          <p:nvPr/>
        </p:nvSpPr>
        <p:spPr>
          <a:xfrm>
            <a:off x="1968969" y="1460617"/>
            <a:ext cx="2970860" cy="1002301"/>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lang="hu-HU" sz="36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lang="hu-HU" sz="32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lang="hu-HU" sz="28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Ubuntu"/>
              </a:rPr>
              <a:t>A clearer Vue</a:t>
            </a:r>
            <a:endParaRPr lang="en-US"/>
          </a:p>
        </p:txBody>
      </p:sp>
      <p:pic>
        <p:nvPicPr>
          <p:cNvPr id="15" name="Graphic 10">
            <a:extLst>
              <a:ext uri="{FF2B5EF4-FFF2-40B4-BE49-F238E27FC236}">
                <a16:creationId xmlns:a16="http://schemas.microsoft.com/office/drawing/2014/main" id="{28E4B775-EB6B-9B2C-7236-A6A7AEB96B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29931" y="463314"/>
            <a:ext cx="1211323" cy="757297"/>
          </a:xfrm>
          <a:prstGeom prst="rect">
            <a:avLst/>
          </a:prstGeom>
        </p:spPr>
      </p:pic>
    </p:spTree>
    <p:extLst>
      <p:ext uri="{BB962C8B-B14F-4D97-AF65-F5344CB8AC3E}">
        <p14:creationId xmlns:p14="http://schemas.microsoft.com/office/powerpoint/2010/main" val="5722241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C9E3AB3-9DDC-F761-1E94-8E639FD6ECE9}"/>
              </a:ext>
            </a:extLst>
          </p:cNvPr>
          <p:cNvSpPr>
            <a:spLocks noGrp="1"/>
          </p:cNvSpPr>
          <p:nvPr>
            <p:ph type="title"/>
          </p:nvPr>
        </p:nvSpPr>
        <p:spPr>
          <a:xfrm>
            <a:off x="414867" y="242829"/>
            <a:ext cx="10515600" cy="1325563"/>
          </a:xfrm>
        </p:spPr>
        <p:txBody>
          <a:bodyPr/>
          <a:lstStyle/>
          <a:p>
            <a:r>
              <a:rPr lang="hu-HU">
                <a:latin typeface="Ubuntu"/>
              </a:rPr>
              <a:t>Frontend - </a:t>
            </a:r>
            <a:r>
              <a:rPr lang="hu-HU" err="1">
                <a:latin typeface="Ubuntu"/>
              </a:rPr>
              <a:t>UnoCSS</a:t>
            </a:r>
            <a:endParaRPr lang="hu-HU" err="1"/>
          </a:p>
        </p:txBody>
      </p:sp>
      <p:sp>
        <p:nvSpPr>
          <p:cNvPr id="6" name="Content Placeholder 5">
            <a:extLst>
              <a:ext uri="{FF2B5EF4-FFF2-40B4-BE49-F238E27FC236}">
                <a16:creationId xmlns:a16="http://schemas.microsoft.com/office/drawing/2014/main" id="{62A1BAB6-9E2B-9B69-BDAC-025E1E66F922}"/>
              </a:ext>
            </a:extLst>
          </p:cNvPr>
          <p:cNvSpPr>
            <a:spLocks noGrp="1"/>
          </p:cNvSpPr>
          <p:nvPr>
            <p:ph idx="1"/>
          </p:nvPr>
        </p:nvSpPr>
        <p:spPr>
          <a:xfrm>
            <a:off x="142052" y="1712736"/>
            <a:ext cx="5877748" cy="4915783"/>
          </a:xfrm>
        </p:spPr>
        <p:txBody>
          <a:bodyPr vert="horz" lIns="91440" tIns="45720" rIns="91440" bIns="45720" rtlCol="0" anchor="t">
            <a:normAutofit/>
          </a:bodyPr>
          <a:lstStyle/>
          <a:p>
            <a:r>
              <a:rPr lang="en-US" sz="3200">
                <a:latin typeface="Ubuntu"/>
              </a:rPr>
              <a:t>Best CSS is no CSS</a:t>
            </a:r>
          </a:p>
          <a:p>
            <a:r>
              <a:rPr lang="en-US" sz="3200">
                <a:latin typeface="Ubuntu"/>
              </a:rPr>
              <a:t>    INSTANT </a:t>
            </a:r>
          </a:p>
          <a:p>
            <a:pPr>
              <a:lnSpc>
                <a:spcPct val="100000"/>
              </a:lnSpc>
            </a:pPr>
            <a:r>
              <a:rPr lang="en-US" sz="3200">
                <a:latin typeface="Ubuntu"/>
              </a:rPr>
              <a:t>100% customizable with</a:t>
            </a:r>
            <a:br>
              <a:rPr lang="en-US" sz="3200">
                <a:latin typeface="Ubuntu"/>
              </a:rPr>
            </a:br>
            <a:r>
              <a:rPr lang="en-US" sz="3200" err="1">
                <a:latin typeface="Ubuntu"/>
              </a:rPr>
              <a:t>RegEx</a:t>
            </a:r>
          </a:p>
          <a:p>
            <a:r>
              <a:rPr lang="en-US" sz="3200">
                <a:latin typeface="Ubuntu"/>
              </a:rPr>
              <a:t>Atomic</a:t>
            </a:r>
            <a:endParaRPr lang="en-US"/>
          </a:p>
          <a:p>
            <a:pPr>
              <a:lnSpc>
                <a:spcPct val="100000"/>
              </a:lnSpc>
              <a:buFont typeface="Calibri" panose="020B0604020202020204" pitchFamily="34" charset="0"/>
              <a:buChar char="-"/>
            </a:pPr>
            <a:endParaRPr lang="en-US" sz="3200">
              <a:latin typeface="Ubuntu"/>
            </a:endParaRPr>
          </a:p>
        </p:txBody>
      </p:sp>
      <p:pic>
        <p:nvPicPr>
          <p:cNvPr id="7" name="Picture 7" descr="Text&#10;&#10;Description automatically generated">
            <a:extLst>
              <a:ext uri="{FF2B5EF4-FFF2-40B4-BE49-F238E27FC236}">
                <a16:creationId xmlns:a16="http://schemas.microsoft.com/office/drawing/2014/main" id="{F6835243-8EF5-6018-C4CB-3C4F11A341D6}"/>
              </a:ext>
            </a:extLst>
          </p:cNvPr>
          <p:cNvPicPr>
            <a:picLocks noChangeAspect="1"/>
          </p:cNvPicPr>
          <p:nvPr/>
        </p:nvPicPr>
        <p:blipFill>
          <a:blip r:embed="rId3"/>
          <a:stretch>
            <a:fillRect/>
          </a:stretch>
        </p:blipFill>
        <p:spPr>
          <a:xfrm>
            <a:off x="5151884" y="2124821"/>
            <a:ext cx="7042384" cy="4099157"/>
          </a:xfrm>
          <a:prstGeom prst="rect">
            <a:avLst/>
          </a:prstGeom>
          <a:effectLst>
            <a:outerShdw blurRad="469900" sx="101000" sy="101000" algn="ctr" rotWithShape="0">
              <a:prstClr val="black">
                <a:alpha val="40000"/>
              </a:prstClr>
            </a:outerShdw>
          </a:effectLst>
        </p:spPr>
      </p:pic>
      <p:pic>
        <p:nvPicPr>
          <p:cNvPr id="8" name="Picture 8">
            <a:extLst>
              <a:ext uri="{FF2B5EF4-FFF2-40B4-BE49-F238E27FC236}">
                <a16:creationId xmlns:a16="http://schemas.microsoft.com/office/drawing/2014/main" id="{19BC0F1C-9FA8-48CF-BA38-9CE32E454DBB}"/>
              </a:ext>
            </a:extLst>
          </p:cNvPr>
          <p:cNvPicPr>
            <a:picLocks noChangeAspect="1"/>
          </p:cNvPicPr>
          <p:nvPr/>
        </p:nvPicPr>
        <p:blipFill>
          <a:blip r:embed="rId4"/>
          <a:stretch>
            <a:fillRect/>
          </a:stretch>
        </p:blipFill>
        <p:spPr>
          <a:xfrm>
            <a:off x="411574" y="2781830"/>
            <a:ext cx="381000" cy="447675"/>
          </a:xfrm>
          <a:prstGeom prst="rect">
            <a:avLst/>
          </a:prstGeom>
        </p:spPr>
      </p:pic>
      <p:pic>
        <p:nvPicPr>
          <p:cNvPr id="9" name="Picture 9">
            <a:extLst>
              <a:ext uri="{FF2B5EF4-FFF2-40B4-BE49-F238E27FC236}">
                <a16:creationId xmlns:a16="http://schemas.microsoft.com/office/drawing/2014/main" id="{F0C17C83-0A7C-31F4-2B6A-E6F970D741EB}"/>
              </a:ext>
            </a:extLst>
          </p:cNvPr>
          <p:cNvPicPr>
            <a:picLocks noChangeAspect="1"/>
          </p:cNvPicPr>
          <p:nvPr/>
        </p:nvPicPr>
        <p:blipFill>
          <a:blip r:embed="rId5"/>
          <a:stretch>
            <a:fillRect/>
          </a:stretch>
        </p:blipFill>
        <p:spPr>
          <a:xfrm>
            <a:off x="5238349" y="1537471"/>
            <a:ext cx="6857142" cy="343131"/>
          </a:xfrm>
          <a:prstGeom prst="roundRect">
            <a:avLst>
              <a:gd name="adj" fmla="val 11227"/>
            </a:avLst>
          </a:prstGeom>
          <a:effectLst>
            <a:outerShdw blurRad="469900" sx="101000" sy="101000" algn="ctr" rotWithShape="0">
              <a:prstClr val="black">
                <a:alpha val="40000"/>
              </a:prstClr>
            </a:outerShdw>
          </a:effectLst>
        </p:spPr>
      </p:pic>
      <p:pic>
        <p:nvPicPr>
          <p:cNvPr id="11" name="Picture 11" descr="Icon&#10;&#10;Description automatically generated">
            <a:extLst>
              <a:ext uri="{FF2B5EF4-FFF2-40B4-BE49-F238E27FC236}">
                <a16:creationId xmlns:a16="http://schemas.microsoft.com/office/drawing/2014/main" id="{B2E09898-796D-FEEB-CB48-ED295B8EB64D}"/>
              </a:ext>
            </a:extLst>
          </p:cNvPr>
          <p:cNvPicPr>
            <a:picLocks noChangeAspect="1"/>
          </p:cNvPicPr>
          <p:nvPr/>
        </p:nvPicPr>
        <p:blipFill>
          <a:blip r:embed="rId6"/>
          <a:stretch>
            <a:fillRect/>
          </a:stretch>
        </p:blipFill>
        <p:spPr>
          <a:xfrm>
            <a:off x="6899335" y="83668"/>
            <a:ext cx="1403702" cy="1394294"/>
          </a:xfrm>
          <a:prstGeom prst="rect">
            <a:avLst/>
          </a:prstGeom>
        </p:spPr>
      </p:pic>
      <p:pic>
        <p:nvPicPr>
          <p:cNvPr id="27" name="Picture 27" descr="Text&#10;&#10;Description automatically generated">
            <a:extLst>
              <a:ext uri="{FF2B5EF4-FFF2-40B4-BE49-F238E27FC236}">
                <a16:creationId xmlns:a16="http://schemas.microsoft.com/office/drawing/2014/main" id="{B48A6911-2659-C802-30BD-1AB2C048CBAD}"/>
              </a:ext>
            </a:extLst>
          </p:cNvPr>
          <p:cNvPicPr>
            <a:picLocks noChangeAspect="1"/>
          </p:cNvPicPr>
          <p:nvPr/>
        </p:nvPicPr>
        <p:blipFill>
          <a:blip r:embed="rId7"/>
          <a:stretch>
            <a:fillRect/>
          </a:stretch>
        </p:blipFill>
        <p:spPr>
          <a:xfrm>
            <a:off x="2254075" y="4596989"/>
            <a:ext cx="2378075" cy="909578"/>
          </a:xfrm>
          <a:prstGeom prst="roundRect">
            <a:avLst>
              <a:gd name="adj" fmla="val 8019"/>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27787530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C9E3AB3-9DDC-F761-1E94-8E639FD6ECE9}"/>
              </a:ext>
            </a:extLst>
          </p:cNvPr>
          <p:cNvSpPr>
            <a:spLocks noGrp="1"/>
          </p:cNvSpPr>
          <p:nvPr>
            <p:ph type="title"/>
          </p:nvPr>
        </p:nvSpPr>
        <p:spPr/>
        <p:txBody>
          <a:bodyPr/>
          <a:lstStyle/>
          <a:p>
            <a:r>
              <a:rPr lang="hu-HU">
                <a:latin typeface="Ubuntu"/>
              </a:rPr>
              <a:t>Frontend - </a:t>
            </a:r>
            <a:r>
              <a:rPr lang="hu-HU" err="1">
                <a:latin typeface="Ubuntu"/>
              </a:rPr>
              <a:t>Vitest</a:t>
            </a:r>
            <a:endParaRPr lang="hu-HU" err="1"/>
          </a:p>
        </p:txBody>
      </p:sp>
      <p:pic>
        <p:nvPicPr>
          <p:cNvPr id="5" name="Graphic 5">
            <a:extLst>
              <a:ext uri="{FF2B5EF4-FFF2-40B4-BE49-F238E27FC236}">
                <a16:creationId xmlns:a16="http://schemas.microsoft.com/office/drawing/2014/main" id="{C066CC98-38A5-87FD-A5E5-806983C8F80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80877" y="369040"/>
            <a:ext cx="1206031" cy="1081148"/>
          </a:xfrm>
          <a:prstGeom prst="rect">
            <a:avLst/>
          </a:prstGeom>
        </p:spPr>
      </p:pic>
      <p:pic>
        <p:nvPicPr>
          <p:cNvPr id="11" name="Picture 11" descr="Shape, background pattern&#10;&#10;Description automatically generated">
            <a:extLst>
              <a:ext uri="{FF2B5EF4-FFF2-40B4-BE49-F238E27FC236}">
                <a16:creationId xmlns:a16="http://schemas.microsoft.com/office/drawing/2014/main" id="{FF27D4BD-36A2-0824-3848-D3FD196C6290}"/>
              </a:ext>
            </a:extLst>
          </p:cNvPr>
          <p:cNvPicPr>
            <a:picLocks noChangeAspect="1"/>
          </p:cNvPicPr>
          <p:nvPr/>
        </p:nvPicPr>
        <p:blipFill>
          <a:blip r:embed="rId4"/>
          <a:stretch>
            <a:fillRect/>
          </a:stretch>
        </p:blipFill>
        <p:spPr>
          <a:xfrm>
            <a:off x="-2268" y="1697259"/>
            <a:ext cx="6327421" cy="5163735"/>
          </a:xfrm>
          <a:prstGeom prst="rect">
            <a:avLst/>
          </a:prstGeom>
          <a:effectLst>
            <a:outerShdw blurRad="469900" sx="101000" sy="101000" algn="ctr" rotWithShape="0">
              <a:prstClr val="black">
                <a:alpha val="40000"/>
              </a:prstClr>
            </a:outerShdw>
          </a:effectLst>
        </p:spPr>
      </p:pic>
      <p:pic>
        <p:nvPicPr>
          <p:cNvPr id="7" name="Picture 7" descr="Graphical user interface, text&#10;&#10;Description automatically generated">
            <a:extLst>
              <a:ext uri="{FF2B5EF4-FFF2-40B4-BE49-F238E27FC236}">
                <a16:creationId xmlns:a16="http://schemas.microsoft.com/office/drawing/2014/main" id="{2D90D34E-939B-B4DF-A967-B07FF6D164D8}"/>
              </a:ext>
            </a:extLst>
          </p:cNvPr>
          <p:cNvPicPr>
            <a:picLocks noChangeAspect="1"/>
          </p:cNvPicPr>
          <p:nvPr/>
        </p:nvPicPr>
        <p:blipFill>
          <a:blip r:embed="rId5"/>
          <a:stretch>
            <a:fillRect/>
          </a:stretch>
        </p:blipFill>
        <p:spPr>
          <a:xfrm>
            <a:off x="6247571" y="1695265"/>
            <a:ext cx="5941717" cy="5163573"/>
          </a:xfrm>
          <a:prstGeom prst="rect">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3096164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Csoportba foglalás 3">
            <a:extLst>
              <a:ext uri="{FF2B5EF4-FFF2-40B4-BE49-F238E27FC236}">
                <a16:creationId xmlns:a16="http://schemas.microsoft.com/office/drawing/2014/main" id="{3640294D-8F74-E7C3-E980-0CB793E7FC9E}"/>
              </a:ext>
            </a:extLst>
          </p:cNvPr>
          <p:cNvGrpSpPr/>
          <p:nvPr/>
        </p:nvGrpSpPr>
        <p:grpSpPr>
          <a:xfrm>
            <a:off x="1308960" y="2523675"/>
            <a:ext cx="9574081" cy="1810650"/>
            <a:chOff x="877661" y="2296996"/>
            <a:chExt cx="4376215" cy="827630"/>
          </a:xfrm>
        </p:grpSpPr>
        <p:sp>
          <p:nvSpPr>
            <p:cNvPr id="5" name="Szövegdoboz 4">
              <a:extLst>
                <a:ext uri="{FF2B5EF4-FFF2-40B4-BE49-F238E27FC236}">
                  <a16:creationId xmlns:a16="http://schemas.microsoft.com/office/drawing/2014/main" id="{7986A453-CD6F-F52F-C286-256CDC9992A1}"/>
                </a:ext>
              </a:extLst>
            </p:cNvPr>
            <p:cNvSpPr txBox="1"/>
            <p:nvPr/>
          </p:nvSpPr>
          <p:spPr>
            <a:xfrm>
              <a:off x="1291476" y="2389426"/>
              <a:ext cx="3962400" cy="642769"/>
            </a:xfrm>
            <a:prstGeom prst="rect">
              <a:avLst/>
            </a:prstGeom>
          </p:spPr>
          <p:txBody>
            <a:bodyPr wrap="square" rtlCol="0">
              <a:spAutoFit/>
            </a:bodyPr>
            <a:lstStyle/>
            <a:p>
              <a:pPr algn="ctr">
                <a:lnSpc>
                  <a:spcPct val="150000"/>
                </a:lnSpc>
              </a:pPr>
              <a:r>
                <a:rPr lang="hu-HU" sz="6600" b="1" err="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Introduction</a:t>
              </a:r>
              <a:endParaRPr lang="hu-HU" sz="54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endParaRPr>
            </a:p>
          </p:txBody>
        </p:sp>
        <p:pic>
          <p:nvPicPr>
            <p:cNvPr id="6" name="Picture 2">
              <a:extLst>
                <a:ext uri="{FF2B5EF4-FFF2-40B4-BE49-F238E27FC236}">
                  <a16:creationId xmlns:a16="http://schemas.microsoft.com/office/drawing/2014/main" id="{13339D8E-8CA4-5C35-F8E3-32A459AB43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661" y="2296996"/>
              <a:ext cx="827630" cy="82763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33123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37BB29E-F9DF-E8EC-D7B6-93069B09B2DC}"/>
              </a:ext>
            </a:extLst>
          </p:cNvPr>
          <p:cNvSpPr>
            <a:spLocks noGrp="1"/>
          </p:cNvSpPr>
          <p:nvPr>
            <p:ph type="title"/>
          </p:nvPr>
        </p:nvSpPr>
        <p:spPr/>
        <p:txBody>
          <a:bodyPr/>
          <a:lstStyle/>
          <a:p>
            <a:r>
              <a:rPr lang="hu-HU"/>
              <a:t>UI design</a:t>
            </a:r>
          </a:p>
        </p:txBody>
      </p:sp>
      <p:pic>
        <p:nvPicPr>
          <p:cNvPr id="4" name="Picture 8">
            <a:hlinkClick r:id="rId2"/>
            <a:extLst>
              <a:ext uri="{FF2B5EF4-FFF2-40B4-BE49-F238E27FC236}">
                <a16:creationId xmlns:a16="http://schemas.microsoft.com/office/drawing/2014/main" id="{BA7DE895-172A-E68F-EFFA-8C833A37510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873568"/>
            <a:ext cx="4351338" cy="4351338"/>
          </a:xfrm>
          <a:prstGeom prst="rect">
            <a:avLst/>
          </a:prstGeom>
          <a:noFill/>
          <a:extLst>
            <a:ext uri="{909E8E84-426E-40DD-AFC4-6F175D3DCCD1}">
              <a14:hiddenFill xmlns:a14="http://schemas.microsoft.com/office/drawing/2010/main">
                <a:solidFill>
                  <a:srgbClr val="FFFFFF"/>
                </a:solidFill>
              </a14:hiddenFill>
            </a:ext>
          </a:extLst>
        </p:spPr>
      </p:pic>
      <p:pic>
        <p:nvPicPr>
          <p:cNvPr id="6" name="Kép 5">
            <a:extLst>
              <a:ext uri="{FF2B5EF4-FFF2-40B4-BE49-F238E27FC236}">
                <a16:creationId xmlns:a16="http://schemas.microsoft.com/office/drawing/2014/main" id="{E4D8EBB2-C6B4-44D8-BDC9-B14F7D99987F}"/>
              </a:ext>
            </a:extLst>
          </p:cNvPr>
          <p:cNvPicPr>
            <a:picLocks noChangeAspect="1"/>
          </p:cNvPicPr>
          <p:nvPr/>
        </p:nvPicPr>
        <p:blipFill>
          <a:blip r:embed="rId4"/>
          <a:stretch>
            <a:fillRect/>
          </a:stretch>
        </p:blipFill>
        <p:spPr>
          <a:xfrm>
            <a:off x="5367535" y="0"/>
            <a:ext cx="6824465" cy="6858000"/>
          </a:xfrm>
          <a:prstGeom prst="rect">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22248482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Csoportba foglalás 3">
            <a:extLst>
              <a:ext uri="{FF2B5EF4-FFF2-40B4-BE49-F238E27FC236}">
                <a16:creationId xmlns:a16="http://schemas.microsoft.com/office/drawing/2014/main" id="{ED966E8A-E682-75CC-6556-3C3682C64F29}"/>
              </a:ext>
            </a:extLst>
          </p:cNvPr>
          <p:cNvGrpSpPr>
            <a:grpSpLocks noChangeAspect="1"/>
          </p:cNvGrpSpPr>
          <p:nvPr/>
        </p:nvGrpSpPr>
        <p:grpSpPr>
          <a:xfrm>
            <a:off x="1308565" y="2523600"/>
            <a:ext cx="9574871" cy="1810800"/>
            <a:chOff x="877661" y="2296995"/>
            <a:chExt cx="4376215" cy="827630"/>
          </a:xfrm>
        </p:grpSpPr>
        <p:sp>
          <p:nvSpPr>
            <p:cNvPr id="5" name="Szövegdoboz 4">
              <a:extLst>
                <a:ext uri="{FF2B5EF4-FFF2-40B4-BE49-F238E27FC236}">
                  <a16:creationId xmlns:a16="http://schemas.microsoft.com/office/drawing/2014/main" id="{9670AA3A-DFB2-7E5E-A810-AF4930267F78}"/>
                </a:ext>
              </a:extLst>
            </p:cNvPr>
            <p:cNvSpPr txBox="1"/>
            <p:nvPr/>
          </p:nvSpPr>
          <p:spPr>
            <a:xfrm>
              <a:off x="1291476" y="2389453"/>
              <a:ext cx="3962400" cy="642715"/>
            </a:xfrm>
            <a:prstGeom prst="rect">
              <a:avLst/>
            </a:prstGeom>
          </p:spPr>
          <p:txBody>
            <a:bodyPr wrap="square" rtlCol="0">
              <a:spAutoFit/>
            </a:bodyPr>
            <a:lstStyle/>
            <a:p>
              <a:pPr algn="ctr">
                <a:lnSpc>
                  <a:spcPct val="150000"/>
                </a:lnSpc>
              </a:pPr>
              <a:r>
                <a:rPr lang="hu-HU" sz="66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The App</a:t>
              </a:r>
            </a:p>
          </p:txBody>
        </p:sp>
        <p:pic>
          <p:nvPicPr>
            <p:cNvPr id="6" name="Picture 2">
              <a:extLst>
                <a:ext uri="{FF2B5EF4-FFF2-40B4-BE49-F238E27FC236}">
                  <a16:creationId xmlns:a16="http://schemas.microsoft.com/office/drawing/2014/main" id="{BDF766ED-6054-23BF-F414-8001588DB8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77661" y="2296995"/>
              <a:ext cx="827630" cy="82763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136543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églalap 1">
            <a:extLst>
              <a:ext uri="{FF2B5EF4-FFF2-40B4-BE49-F238E27FC236}">
                <a16:creationId xmlns:a16="http://schemas.microsoft.com/office/drawing/2014/main" id="{467699BE-4883-FFFE-7A40-C822F157C98F}"/>
              </a:ext>
            </a:extLst>
          </p:cNvPr>
          <p:cNvSpPr>
            <a:spLocks/>
          </p:cNvSpPr>
          <p:nvPr/>
        </p:nvSpPr>
        <p:spPr>
          <a:xfrm flipV="1">
            <a:off x="0" y="2276728"/>
            <a:ext cx="12192000" cy="4824340"/>
          </a:xfrm>
          <a:custGeom>
            <a:avLst/>
            <a:gdLst>
              <a:gd name="connsiteX0" fmla="*/ 0 w 12192000"/>
              <a:gd name="connsiteY0" fmla="*/ 0 h 2712720"/>
              <a:gd name="connsiteX1" fmla="*/ 12192000 w 12192000"/>
              <a:gd name="connsiteY1" fmla="*/ 0 h 2712720"/>
              <a:gd name="connsiteX2" fmla="*/ 12192000 w 12192000"/>
              <a:gd name="connsiteY2" fmla="*/ 2712720 h 2712720"/>
              <a:gd name="connsiteX3" fmla="*/ 0 w 12192000"/>
              <a:gd name="connsiteY3" fmla="*/ 2712720 h 2712720"/>
              <a:gd name="connsiteX4" fmla="*/ 0 w 12192000"/>
              <a:gd name="connsiteY4" fmla="*/ 0 h 2712720"/>
              <a:gd name="connsiteX0" fmla="*/ 0 w 12192000"/>
              <a:gd name="connsiteY0" fmla="*/ 0 h 2712720"/>
              <a:gd name="connsiteX1" fmla="*/ 12192000 w 12192000"/>
              <a:gd name="connsiteY1" fmla="*/ 0 h 2712720"/>
              <a:gd name="connsiteX2" fmla="*/ 12192000 w 12192000"/>
              <a:gd name="connsiteY2" fmla="*/ 2712720 h 2712720"/>
              <a:gd name="connsiteX3" fmla="*/ 2910840 w 12192000"/>
              <a:gd name="connsiteY3" fmla="*/ 2712720 h 2712720"/>
              <a:gd name="connsiteX4" fmla="*/ 0 w 12192000"/>
              <a:gd name="connsiteY4" fmla="*/ 2712720 h 2712720"/>
              <a:gd name="connsiteX5" fmla="*/ 0 w 12192000"/>
              <a:gd name="connsiteY5" fmla="*/ 0 h 2712720"/>
              <a:gd name="connsiteX0" fmla="*/ 0 w 12192000"/>
              <a:gd name="connsiteY0" fmla="*/ 0 h 2712720"/>
              <a:gd name="connsiteX1" fmla="*/ 12192000 w 12192000"/>
              <a:gd name="connsiteY1" fmla="*/ 0 h 2712720"/>
              <a:gd name="connsiteX2" fmla="*/ 12192000 w 12192000"/>
              <a:gd name="connsiteY2" fmla="*/ 2712720 h 2712720"/>
              <a:gd name="connsiteX3" fmla="*/ 3123492 w 12192000"/>
              <a:gd name="connsiteY3" fmla="*/ 2000338 h 2712720"/>
              <a:gd name="connsiteX4" fmla="*/ 0 w 12192000"/>
              <a:gd name="connsiteY4" fmla="*/ 2712720 h 2712720"/>
              <a:gd name="connsiteX5" fmla="*/ 0 w 12192000"/>
              <a:gd name="connsiteY5" fmla="*/ 0 h 2712720"/>
              <a:gd name="connsiteX0" fmla="*/ 0 w 12192000"/>
              <a:gd name="connsiteY0" fmla="*/ 0 h 2712720"/>
              <a:gd name="connsiteX1" fmla="*/ 12192000 w 12192000"/>
              <a:gd name="connsiteY1" fmla="*/ 0 h 2712720"/>
              <a:gd name="connsiteX2" fmla="*/ 12192000 w 12192000"/>
              <a:gd name="connsiteY2" fmla="*/ 2712720 h 2712720"/>
              <a:gd name="connsiteX3" fmla="*/ 4218646 w 12192000"/>
              <a:gd name="connsiteY3" fmla="*/ 2117296 h 2712720"/>
              <a:gd name="connsiteX4" fmla="*/ 0 w 12192000"/>
              <a:gd name="connsiteY4" fmla="*/ 2712720 h 2712720"/>
              <a:gd name="connsiteX5" fmla="*/ 0 w 12192000"/>
              <a:gd name="connsiteY5" fmla="*/ 0 h 2712720"/>
              <a:gd name="connsiteX0" fmla="*/ 0 w 12192000"/>
              <a:gd name="connsiteY0" fmla="*/ 0 h 2712720"/>
              <a:gd name="connsiteX1" fmla="*/ 12192000 w 12192000"/>
              <a:gd name="connsiteY1" fmla="*/ 0 h 2712720"/>
              <a:gd name="connsiteX2" fmla="*/ 12192000 w 12192000"/>
              <a:gd name="connsiteY2" fmla="*/ 2712720 h 2712720"/>
              <a:gd name="connsiteX3" fmla="*/ 4218646 w 12192000"/>
              <a:gd name="connsiteY3" fmla="*/ 2117296 h 2712720"/>
              <a:gd name="connsiteX4" fmla="*/ 0 w 12192000"/>
              <a:gd name="connsiteY4" fmla="*/ 2712720 h 2712720"/>
              <a:gd name="connsiteX5" fmla="*/ 0 w 12192000"/>
              <a:gd name="connsiteY5" fmla="*/ 0 h 2712720"/>
              <a:gd name="connsiteX0" fmla="*/ 0 w 12192000"/>
              <a:gd name="connsiteY0" fmla="*/ 0 h 2712720"/>
              <a:gd name="connsiteX1" fmla="*/ 12192000 w 12192000"/>
              <a:gd name="connsiteY1" fmla="*/ 0 h 2712720"/>
              <a:gd name="connsiteX2" fmla="*/ 12192000 w 12192000"/>
              <a:gd name="connsiteY2" fmla="*/ 2712720 h 2712720"/>
              <a:gd name="connsiteX3" fmla="*/ 4218646 w 12192000"/>
              <a:gd name="connsiteY3" fmla="*/ 2117296 h 2712720"/>
              <a:gd name="connsiteX4" fmla="*/ 0 w 12192000"/>
              <a:gd name="connsiteY4" fmla="*/ 2712720 h 2712720"/>
              <a:gd name="connsiteX5" fmla="*/ 0 w 12192000"/>
              <a:gd name="connsiteY5" fmla="*/ 0 h 2712720"/>
              <a:gd name="connsiteX0" fmla="*/ 0 w 12192000"/>
              <a:gd name="connsiteY0" fmla="*/ 0 h 2791414"/>
              <a:gd name="connsiteX1" fmla="*/ 12192000 w 12192000"/>
              <a:gd name="connsiteY1" fmla="*/ 0 h 2791414"/>
              <a:gd name="connsiteX2" fmla="*/ 12192000 w 12192000"/>
              <a:gd name="connsiteY2" fmla="*/ 2712720 h 2791414"/>
              <a:gd name="connsiteX3" fmla="*/ 4218646 w 12192000"/>
              <a:gd name="connsiteY3" fmla="*/ 2117296 h 2791414"/>
              <a:gd name="connsiteX4" fmla="*/ 0 w 12192000"/>
              <a:gd name="connsiteY4" fmla="*/ 2712720 h 2791414"/>
              <a:gd name="connsiteX5" fmla="*/ 0 w 12192000"/>
              <a:gd name="connsiteY5" fmla="*/ 0 h 2791414"/>
              <a:gd name="connsiteX0" fmla="*/ 0 w 12192000"/>
              <a:gd name="connsiteY0" fmla="*/ 0 h 2872274"/>
              <a:gd name="connsiteX1" fmla="*/ 12192000 w 12192000"/>
              <a:gd name="connsiteY1" fmla="*/ 0 h 2872274"/>
              <a:gd name="connsiteX2" fmla="*/ 12192000 w 12192000"/>
              <a:gd name="connsiteY2" fmla="*/ 2712720 h 2872274"/>
              <a:gd name="connsiteX3" fmla="*/ 4218646 w 12192000"/>
              <a:gd name="connsiteY3" fmla="*/ 2117296 h 2872274"/>
              <a:gd name="connsiteX4" fmla="*/ 0 w 12192000"/>
              <a:gd name="connsiteY4" fmla="*/ 2712720 h 2872274"/>
              <a:gd name="connsiteX5" fmla="*/ 0 w 12192000"/>
              <a:gd name="connsiteY5" fmla="*/ 0 h 2872274"/>
              <a:gd name="connsiteX0" fmla="*/ 0 w 12192000"/>
              <a:gd name="connsiteY0" fmla="*/ 0 h 2795384"/>
              <a:gd name="connsiteX1" fmla="*/ 12192000 w 12192000"/>
              <a:gd name="connsiteY1" fmla="*/ 0 h 2795384"/>
              <a:gd name="connsiteX2" fmla="*/ 12192000 w 12192000"/>
              <a:gd name="connsiteY2" fmla="*/ 2712720 h 2795384"/>
              <a:gd name="connsiteX3" fmla="*/ 4218646 w 12192000"/>
              <a:gd name="connsiteY3" fmla="*/ 2117296 h 2795384"/>
              <a:gd name="connsiteX4" fmla="*/ 0 w 12192000"/>
              <a:gd name="connsiteY4" fmla="*/ 2712720 h 2795384"/>
              <a:gd name="connsiteX5" fmla="*/ 0 w 12192000"/>
              <a:gd name="connsiteY5" fmla="*/ 0 h 2795384"/>
              <a:gd name="connsiteX0" fmla="*/ 0 w 12192000"/>
              <a:gd name="connsiteY0" fmla="*/ 0 h 2812638"/>
              <a:gd name="connsiteX1" fmla="*/ 12192000 w 12192000"/>
              <a:gd name="connsiteY1" fmla="*/ 0 h 2812638"/>
              <a:gd name="connsiteX2" fmla="*/ 12192000 w 12192000"/>
              <a:gd name="connsiteY2" fmla="*/ 2712720 h 2812638"/>
              <a:gd name="connsiteX3" fmla="*/ 4218646 w 12192000"/>
              <a:gd name="connsiteY3" fmla="*/ 2117296 h 2812638"/>
              <a:gd name="connsiteX4" fmla="*/ 0 w 12192000"/>
              <a:gd name="connsiteY4" fmla="*/ 2712720 h 2812638"/>
              <a:gd name="connsiteX5" fmla="*/ 0 w 12192000"/>
              <a:gd name="connsiteY5" fmla="*/ 0 h 2812638"/>
              <a:gd name="connsiteX0" fmla="*/ 0 w 12192000"/>
              <a:gd name="connsiteY0" fmla="*/ 0 h 2803283"/>
              <a:gd name="connsiteX1" fmla="*/ 12192000 w 12192000"/>
              <a:gd name="connsiteY1" fmla="*/ 0 h 2803283"/>
              <a:gd name="connsiteX2" fmla="*/ 12192000 w 12192000"/>
              <a:gd name="connsiteY2" fmla="*/ 2712720 h 2803283"/>
              <a:gd name="connsiteX3" fmla="*/ 4218646 w 12192000"/>
              <a:gd name="connsiteY3" fmla="*/ 2117296 h 2803283"/>
              <a:gd name="connsiteX4" fmla="*/ 0 w 12192000"/>
              <a:gd name="connsiteY4" fmla="*/ 2712720 h 2803283"/>
              <a:gd name="connsiteX5" fmla="*/ 0 w 12192000"/>
              <a:gd name="connsiteY5" fmla="*/ 0 h 2803283"/>
              <a:gd name="connsiteX0" fmla="*/ 0 w 12192000"/>
              <a:gd name="connsiteY0" fmla="*/ 0 h 2808430"/>
              <a:gd name="connsiteX1" fmla="*/ 12192000 w 12192000"/>
              <a:gd name="connsiteY1" fmla="*/ 0 h 2808430"/>
              <a:gd name="connsiteX2" fmla="*/ 12192000 w 12192000"/>
              <a:gd name="connsiteY2" fmla="*/ 2712720 h 2808430"/>
              <a:gd name="connsiteX3" fmla="*/ 4218646 w 12192000"/>
              <a:gd name="connsiteY3" fmla="*/ 2117296 h 2808430"/>
              <a:gd name="connsiteX4" fmla="*/ 0 w 12192000"/>
              <a:gd name="connsiteY4" fmla="*/ 2712720 h 2808430"/>
              <a:gd name="connsiteX5" fmla="*/ 0 w 12192000"/>
              <a:gd name="connsiteY5" fmla="*/ 0 h 2808430"/>
              <a:gd name="connsiteX0" fmla="*/ 0 w 12192000"/>
              <a:gd name="connsiteY0" fmla="*/ 0 h 2874125"/>
              <a:gd name="connsiteX1" fmla="*/ 12192000 w 12192000"/>
              <a:gd name="connsiteY1" fmla="*/ 0 h 2874125"/>
              <a:gd name="connsiteX2" fmla="*/ 12192000 w 12192000"/>
              <a:gd name="connsiteY2" fmla="*/ 2712720 h 2874125"/>
              <a:gd name="connsiteX3" fmla="*/ 8961120 w 12192000"/>
              <a:gd name="connsiteY3" fmla="*/ 2514600 h 2874125"/>
              <a:gd name="connsiteX4" fmla="*/ 4218646 w 12192000"/>
              <a:gd name="connsiteY4" fmla="*/ 2117296 h 2874125"/>
              <a:gd name="connsiteX5" fmla="*/ 0 w 12192000"/>
              <a:gd name="connsiteY5" fmla="*/ 2712720 h 2874125"/>
              <a:gd name="connsiteX6" fmla="*/ 0 w 12192000"/>
              <a:gd name="connsiteY6" fmla="*/ 0 h 2874125"/>
              <a:gd name="connsiteX0" fmla="*/ 0 w 12192000"/>
              <a:gd name="connsiteY0" fmla="*/ 0 h 2874125"/>
              <a:gd name="connsiteX1" fmla="*/ 12192000 w 12192000"/>
              <a:gd name="connsiteY1" fmla="*/ 0 h 2874125"/>
              <a:gd name="connsiteX2" fmla="*/ 12192000 w 12192000"/>
              <a:gd name="connsiteY2" fmla="*/ 2712720 h 2874125"/>
              <a:gd name="connsiteX3" fmla="*/ 8961120 w 12192000"/>
              <a:gd name="connsiteY3" fmla="*/ 2514600 h 2874125"/>
              <a:gd name="connsiteX4" fmla="*/ 4218646 w 12192000"/>
              <a:gd name="connsiteY4" fmla="*/ 2117296 h 2874125"/>
              <a:gd name="connsiteX5" fmla="*/ 0 w 12192000"/>
              <a:gd name="connsiteY5" fmla="*/ 2712720 h 2874125"/>
              <a:gd name="connsiteX6" fmla="*/ 0 w 12192000"/>
              <a:gd name="connsiteY6" fmla="*/ 0 h 2874125"/>
              <a:gd name="connsiteX0" fmla="*/ 0 w 12192000"/>
              <a:gd name="connsiteY0" fmla="*/ 0 h 3037585"/>
              <a:gd name="connsiteX1" fmla="*/ 12192000 w 12192000"/>
              <a:gd name="connsiteY1" fmla="*/ 0 h 3037585"/>
              <a:gd name="connsiteX2" fmla="*/ 12192000 w 12192000"/>
              <a:gd name="connsiteY2" fmla="*/ 2712720 h 3037585"/>
              <a:gd name="connsiteX3" fmla="*/ 8961120 w 12192000"/>
              <a:gd name="connsiteY3" fmla="*/ 2514600 h 3037585"/>
              <a:gd name="connsiteX4" fmla="*/ 4218646 w 12192000"/>
              <a:gd name="connsiteY4" fmla="*/ 2117296 h 3037585"/>
              <a:gd name="connsiteX5" fmla="*/ 0 w 12192000"/>
              <a:gd name="connsiteY5" fmla="*/ 2712720 h 3037585"/>
              <a:gd name="connsiteX6" fmla="*/ 0 w 12192000"/>
              <a:gd name="connsiteY6" fmla="*/ 0 h 3037585"/>
              <a:gd name="connsiteX0" fmla="*/ 0 w 12192000"/>
              <a:gd name="connsiteY0" fmla="*/ 0 h 2976330"/>
              <a:gd name="connsiteX1" fmla="*/ 12192000 w 12192000"/>
              <a:gd name="connsiteY1" fmla="*/ 0 h 2976330"/>
              <a:gd name="connsiteX2" fmla="*/ 12192000 w 12192000"/>
              <a:gd name="connsiteY2" fmla="*/ 2712720 h 2976330"/>
              <a:gd name="connsiteX3" fmla="*/ 8961120 w 12192000"/>
              <a:gd name="connsiteY3" fmla="*/ 2514600 h 2976330"/>
              <a:gd name="connsiteX4" fmla="*/ 4218646 w 12192000"/>
              <a:gd name="connsiteY4" fmla="*/ 2117296 h 2976330"/>
              <a:gd name="connsiteX5" fmla="*/ 0 w 12192000"/>
              <a:gd name="connsiteY5" fmla="*/ 2712720 h 2976330"/>
              <a:gd name="connsiteX6" fmla="*/ 0 w 12192000"/>
              <a:gd name="connsiteY6" fmla="*/ 0 h 2976330"/>
              <a:gd name="connsiteX0" fmla="*/ 0 w 12192000"/>
              <a:gd name="connsiteY0" fmla="*/ 0 h 2940819"/>
              <a:gd name="connsiteX1" fmla="*/ 12192000 w 12192000"/>
              <a:gd name="connsiteY1" fmla="*/ 0 h 2940819"/>
              <a:gd name="connsiteX2" fmla="*/ 12192000 w 12192000"/>
              <a:gd name="connsiteY2" fmla="*/ 2712720 h 2940819"/>
              <a:gd name="connsiteX3" fmla="*/ 8961120 w 12192000"/>
              <a:gd name="connsiteY3" fmla="*/ 2514600 h 2940819"/>
              <a:gd name="connsiteX4" fmla="*/ 4218646 w 12192000"/>
              <a:gd name="connsiteY4" fmla="*/ 2117296 h 2940819"/>
              <a:gd name="connsiteX5" fmla="*/ 0 w 12192000"/>
              <a:gd name="connsiteY5" fmla="*/ 2712720 h 2940819"/>
              <a:gd name="connsiteX6" fmla="*/ 0 w 12192000"/>
              <a:gd name="connsiteY6" fmla="*/ 0 h 2940819"/>
              <a:gd name="connsiteX0" fmla="*/ 0 w 12192000"/>
              <a:gd name="connsiteY0" fmla="*/ 0 h 2940819"/>
              <a:gd name="connsiteX1" fmla="*/ 12192000 w 12192000"/>
              <a:gd name="connsiteY1" fmla="*/ 0 h 2940819"/>
              <a:gd name="connsiteX2" fmla="*/ 12192000 w 12192000"/>
              <a:gd name="connsiteY2" fmla="*/ 2712720 h 2940819"/>
              <a:gd name="connsiteX3" fmla="*/ 8961120 w 12192000"/>
              <a:gd name="connsiteY3" fmla="*/ 2514600 h 2940819"/>
              <a:gd name="connsiteX4" fmla="*/ 4218646 w 12192000"/>
              <a:gd name="connsiteY4" fmla="*/ 2117296 h 2940819"/>
              <a:gd name="connsiteX5" fmla="*/ 0 w 12192000"/>
              <a:gd name="connsiteY5" fmla="*/ 2712720 h 2940819"/>
              <a:gd name="connsiteX6" fmla="*/ 0 w 12192000"/>
              <a:gd name="connsiteY6" fmla="*/ 0 h 2940819"/>
              <a:gd name="connsiteX0" fmla="*/ 0 w 12192000"/>
              <a:gd name="connsiteY0" fmla="*/ 0 h 3032493"/>
              <a:gd name="connsiteX1" fmla="*/ 12192000 w 12192000"/>
              <a:gd name="connsiteY1" fmla="*/ 0 h 3032493"/>
              <a:gd name="connsiteX2" fmla="*/ 12192000 w 12192000"/>
              <a:gd name="connsiteY2" fmla="*/ 2712720 h 3032493"/>
              <a:gd name="connsiteX3" fmla="*/ 8961120 w 12192000"/>
              <a:gd name="connsiteY3" fmla="*/ 2514600 h 3032493"/>
              <a:gd name="connsiteX4" fmla="*/ 4218646 w 12192000"/>
              <a:gd name="connsiteY4" fmla="*/ 2117296 h 3032493"/>
              <a:gd name="connsiteX5" fmla="*/ 0 w 12192000"/>
              <a:gd name="connsiteY5" fmla="*/ 2712720 h 3032493"/>
              <a:gd name="connsiteX6" fmla="*/ 0 w 12192000"/>
              <a:gd name="connsiteY6" fmla="*/ 0 h 3032493"/>
              <a:gd name="connsiteX0" fmla="*/ 0 w 12192000"/>
              <a:gd name="connsiteY0" fmla="*/ 0 h 3007418"/>
              <a:gd name="connsiteX1" fmla="*/ 12192000 w 12192000"/>
              <a:gd name="connsiteY1" fmla="*/ 0 h 3007418"/>
              <a:gd name="connsiteX2" fmla="*/ 12192000 w 12192000"/>
              <a:gd name="connsiteY2" fmla="*/ 2712720 h 3007418"/>
              <a:gd name="connsiteX3" fmla="*/ 8961120 w 12192000"/>
              <a:gd name="connsiteY3" fmla="*/ 2514600 h 3007418"/>
              <a:gd name="connsiteX4" fmla="*/ 4218646 w 12192000"/>
              <a:gd name="connsiteY4" fmla="*/ 2117296 h 3007418"/>
              <a:gd name="connsiteX5" fmla="*/ 0 w 12192000"/>
              <a:gd name="connsiteY5" fmla="*/ 2712720 h 3007418"/>
              <a:gd name="connsiteX6" fmla="*/ 0 w 12192000"/>
              <a:gd name="connsiteY6" fmla="*/ 0 h 3007418"/>
              <a:gd name="connsiteX0" fmla="*/ 0 w 12192000"/>
              <a:gd name="connsiteY0" fmla="*/ 0 h 3058669"/>
              <a:gd name="connsiteX1" fmla="*/ 12192000 w 12192000"/>
              <a:gd name="connsiteY1" fmla="*/ 0 h 3058669"/>
              <a:gd name="connsiteX2" fmla="*/ 12192000 w 12192000"/>
              <a:gd name="connsiteY2" fmla="*/ 2712720 h 3058669"/>
              <a:gd name="connsiteX3" fmla="*/ 8961120 w 12192000"/>
              <a:gd name="connsiteY3" fmla="*/ 2514600 h 3058669"/>
              <a:gd name="connsiteX4" fmla="*/ 4218646 w 12192000"/>
              <a:gd name="connsiteY4" fmla="*/ 2117296 h 3058669"/>
              <a:gd name="connsiteX5" fmla="*/ 0 w 12192000"/>
              <a:gd name="connsiteY5" fmla="*/ 2712720 h 3058669"/>
              <a:gd name="connsiteX6" fmla="*/ 0 w 12192000"/>
              <a:gd name="connsiteY6" fmla="*/ 0 h 3058669"/>
              <a:gd name="connsiteX0" fmla="*/ 0 w 12192000"/>
              <a:gd name="connsiteY0" fmla="*/ 0 h 2942068"/>
              <a:gd name="connsiteX1" fmla="*/ 12192000 w 12192000"/>
              <a:gd name="connsiteY1" fmla="*/ 0 h 2942068"/>
              <a:gd name="connsiteX2" fmla="*/ 12192000 w 12192000"/>
              <a:gd name="connsiteY2" fmla="*/ 2712720 h 2942068"/>
              <a:gd name="connsiteX3" fmla="*/ 8961120 w 12192000"/>
              <a:gd name="connsiteY3" fmla="*/ 2514600 h 2942068"/>
              <a:gd name="connsiteX4" fmla="*/ 4218646 w 12192000"/>
              <a:gd name="connsiteY4" fmla="*/ 2117296 h 2942068"/>
              <a:gd name="connsiteX5" fmla="*/ 0 w 12192000"/>
              <a:gd name="connsiteY5" fmla="*/ 2712720 h 2942068"/>
              <a:gd name="connsiteX6" fmla="*/ 0 w 12192000"/>
              <a:gd name="connsiteY6" fmla="*/ 0 h 2942068"/>
              <a:gd name="connsiteX0" fmla="*/ 0 w 12192000"/>
              <a:gd name="connsiteY0" fmla="*/ 0 h 2873268"/>
              <a:gd name="connsiteX1" fmla="*/ 12192000 w 12192000"/>
              <a:gd name="connsiteY1" fmla="*/ 0 h 2873268"/>
              <a:gd name="connsiteX2" fmla="*/ 12192000 w 12192000"/>
              <a:gd name="connsiteY2" fmla="*/ 2712720 h 2873268"/>
              <a:gd name="connsiteX3" fmla="*/ 8961120 w 12192000"/>
              <a:gd name="connsiteY3" fmla="*/ 2514600 h 2873268"/>
              <a:gd name="connsiteX4" fmla="*/ 4218646 w 12192000"/>
              <a:gd name="connsiteY4" fmla="*/ 2117296 h 2873268"/>
              <a:gd name="connsiteX5" fmla="*/ 0 w 12192000"/>
              <a:gd name="connsiteY5" fmla="*/ 2712720 h 2873268"/>
              <a:gd name="connsiteX6" fmla="*/ 0 w 12192000"/>
              <a:gd name="connsiteY6" fmla="*/ 0 h 2873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873268">
                <a:moveTo>
                  <a:pt x="0" y="0"/>
                </a:moveTo>
                <a:lnTo>
                  <a:pt x="12192000" y="0"/>
                </a:lnTo>
                <a:lnTo>
                  <a:pt x="12192000" y="2712720"/>
                </a:lnTo>
                <a:cubicBezTo>
                  <a:pt x="11433601" y="2973267"/>
                  <a:pt x="9841107" y="2923232"/>
                  <a:pt x="8961120" y="2514600"/>
                </a:cubicBezTo>
                <a:cubicBezTo>
                  <a:pt x="8081133" y="2105968"/>
                  <a:pt x="5742646" y="1535636"/>
                  <a:pt x="4218646" y="2117296"/>
                </a:cubicBezTo>
                <a:cubicBezTo>
                  <a:pt x="2694646" y="2698956"/>
                  <a:pt x="703108" y="3065603"/>
                  <a:pt x="0" y="2712720"/>
                </a:cubicBezTo>
                <a:lnTo>
                  <a:pt x="0" y="0"/>
                </a:lnTo>
                <a:close/>
              </a:path>
            </a:pathLst>
          </a:custGeom>
          <a:solidFill>
            <a:srgbClr val="EC4429">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effectLst>
                <a:outerShdw blurRad="38100" dist="38100" dir="2700000" algn="tl">
                  <a:srgbClr val="000000">
                    <a:alpha val="43137"/>
                  </a:srgbClr>
                </a:outerShdw>
              </a:effectLst>
            </a:endParaRPr>
          </a:p>
        </p:txBody>
      </p:sp>
      <p:sp>
        <p:nvSpPr>
          <p:cNvPr id="2" name="Cím 1">
            <a:extLst>
              <a:ext uri="{FF2B5EF4-FFF2-40B4-BE49-F238E27FC236}">
                <a16:creationId xmlns:a16="http://schemas.microsoft.com/office/drawing/2014/main" id="{333ADB4E-B935-C67B-A9BB-4E590AF10C7C}"/>
              </a:ext>
            </a:extLst>
          </p:cNvPr>
          <p:cNvSpPr>
            <a:spLocks noGrp="1"/>
          </p:cNvSpPr>
          <p:nvPr>
            <p:ph type="title"/>
          </p:nvPr>
        </p:nvSpPr>
        <p:spPr/>
        <p:txBody>
          <a:bodyPr/>
          <a:lstStyle/>
          <a:p>
            <a:r>
              <a:rPr lang="hu-HU"/>
              <a:t>Mobile App</a:t>
            </a:r>
          </a:p>
        </p:txBody>
      </p:sp>
      <p:grpSp>
        <p:nvGrpSpPr>
          <p:cNvPr id="14" name="Csoportba foglalás 13">
            <a:extLst>
              <a:ext uri="{FF2B5EF4-FFF2-40B4-BE49-F238E27FC236}">
                <a16:creationId xmlns:a16="http://schemas.microsoft.com/office/drawing/2014/main" id="{789F2F10-05B7-B4C0-1E93-F1C3415AA87A}"/>
              </a:ext>
            </a:extLst>
          </p:cNvPr>
          <p:cNvGrpSpPr>
            <a:grpSpLocks noChangeAspect="1"/>
          </p:cNvGrpSpPr>
          <p:nvPr/>
        </p:nvGrpSpPr>
        <p:grpSpPr>
          <a:xfrm>
            <a:off x="372186" y="1864748"/>
            <a:ext cx="2319852" cy="4680000"/>
            <a:chOff x="-2649136" y="717920"/>
            <a:chExt cx="2389469" cy="4820444"/>
          </a:xfrm>
          <a:effectLst>
            <a:outerShdw blurRad="152400" dist="101600" dir="5400000" sx="90000" sy="-19000" rotWithShape="0">
              <a:prstClr val="black">
                <a:alpha val="15000"/>
              </a:prstClr>
            </a:outerShdw>
          </a:effectLst>
        </p:grpSpPr>
        <p:sp>
          <p:nvSpPr>
            <p:cNvPr id="13" name="Téglalap: lekerekített 12">
              <a:extLst>
                <a:ext uri="{FF2B5EF4-FFF2-40B4-BE49-F238E27FC236}">
                  <a16:creationId xmlns:a16="http://schemas.microsoft.com/office/drawing/2014/main" id="{27C19C54-E2FF-F581-083C-9712D8E6888A}"/>
                </a:ext>
              </a:extLst>
            </p:cNvPr>
            <p:cNvSpPr/>
            <p:nvPr/>
          </p:nvSpPr>
          <p:spPr>
            <a:xfrm>
              <a:off x="-2555492" y="811662"/>
              <a:ext cx="2202180" cy="4632960"/>
            </a:xfrm>
            <a:prstGeom prst="roundRect">
              <a:avLst>
                <a:gd name="adj" fmla="val 12861"/>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12" name="Tartalom helye 11" descr="A képen szöveg, elektronika, képernyőkép, mobiltelefon látható&#10;&#10;Automatikusan generált leírás">
              <a:extLst>
                <a:ext uri="{FF2B5EF4-FFF2-40B4-BE49-F238E27FC236}">
                  <a16:creationId xmlns:a16="http://schemas.microsoft.com/office/drawing/2014/main" id="{6A754BAA-5553-2717-CDDB-CF38F9329F4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649136" y="717920"/>
              <a:ext cx="2389469" cy="4820444"/>
            </a:xfrm>
          </p:spPr>
        </p:pic>
      </p:grpSp>
      <p:grpSp>
        <p:nvGrpSpPr>
          <p:cNvPr id="22" name="Csoportba foglalás 21">
            <a:extLst>
              <a:ext uri="{FF2B5EF4-FFF2-40B4-BE49-F238E27FC236}">
                <a16:creationId xmlns:a16="http://schemas.microsoft.com/office/drawing/2014/main" id="{A9CBDE0E-7ECF-F232-F318-85A54E2AA4CE}"/>
              </a:ext>
            </a:extLst>
          </p:cNvPr>
          <p:cNvGrpSpPr>
            <a:grpSpLocks noChangeAspect="1"/>
          </p:cNvGrpSpPr>
          <p:nvPr/>
        </p:nvGrpSpPr>
        <p:grpSpPr>
          <a:xfrm>
            <a:off x="9494106" y="1852738"/>
            <a:ext cx="2319852" cy="4680000"/>
            <a:chOff x="-2984057" y="273625"/>
            <a:chExt cx="2756055" cy="5559984"/>
          </a:xfrm>
          <a:effectLst>
            <a:outerShdw blurRad="152400" dist="101600" dir="5400000" sx="90000" sy="-19000" rotWithShape="0">
              <a:prstClr val="black">
                <a:alpha val="15000"/>
              </a:prstClr>
            </a:outerShdw>
          </a:effectLst>
        </p:grpSpPr>
        <p:sp>
          <p:nvSpPr>
            <p:cNvPr id="23" name="Téglalap: lekerekített 22">
              <a:extLst>
                <a:ext uri="{FF2B5EF4-FFF2-40B4-BE49-F238E27FC236}">
                  <a16:creationId xmlns:a16="http://schemas.microsoft.com/office/drawing/2014/main" id="{BC141BCF-D060-174E-73E9-13821BA9D5C2}"/>
                </a:ext>
              </a:extLst>
            </p:cNvPr>
            <p:cNvSpPr/>
            <p:nvPr/>
          </p:nvSpPr>
          <p:spPr>
            <a:xfrm>
              <a:off x="-2831083" y="593182"/>
              <a:ext cx="2480608" cy="5127892"/>
            </a:xfrm>
            <a:prstGeom prst="roundRect">
              <a:avLst>
                <a:gd name="adj" fmla="val 12861"/>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24" name="Tartalom helye 11" descr="A képen szöveg, elektronika, képernyőkép, mobiltelefon látható&#10;&#10;Automatikusan generált leírás">
              <a:extLst>
                <a:ext uri="{FF2B5EF4-FFF2-40B4-BE49-F238E27FC236}">
                  <a16:creationId xmlns:a16="http://schemas.microsoft.com/office/drawing/2014/main" id="{0AF72FE5-0E1A-5FCC-6336-75BEA206203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984057" y="273625"/>
              <a:ext cx="2756055" cy="5559984"/>
            </a:xfrm>
          </p:spPr>
        </p:pic>
      </p:grpSp>
      <p:grpSp>
        <p:nvGrpSpPr>
          <p:cNvPr id="26" name="Csoportba foglalás 25">
            <a:extLst>
              <a:ext uri="{FF2B5EF4-FFF2-40B4-BE49-F238E27FC236}">
                <a16:creationId xmlns:a16="http://schemas.microsoft.com/office/drawing/2014/main" id="{306B5699-E966-09C1-69C0-08577B04C987}"/>
              </a:ext>
            </a:extLst>
          </p:cNvPr>
          <p:cNvGrpSpPr>
            <a:grpSpLocks noChangeAspect="1"/>
          </p:cNvGrpSpPr>
          <p:nvPr/>
        </p:nvGrpSpPr>
        <p:grpSpPr>
          <a:xfrm>
            <a:off x="3412826" y="1864748"/>
            <a:ext cx="2319852" cy="4680000"/>
            <a:chOff x="-2649136" y="717920"/>
            <a:chExt cx="2389469" cy="4820444"/>
          </a:xfrm>
          <a:effectLst>
            <a:outerShdw blurRad="152400" dist="101600" dir="5400000" sx="90000" sy="-19000" rotWithShape="0">
              <a:prstClr val="black">
                <a:alpha val="15000"/>
              </a:prstClr>
            </a:outerShdw>
          </a:effectLst>
        </p:grpSpPr>
        <p:sp>
          <p:nvSpPr>
            <p:cNvPr id="27" name="Téglalap: lekerekített 26">
              <a:extLst>
                <a:ext uri="{FF2B5EF4-FFF2-40B4-BE49-F238E27FC236}">
                  <a16:creationId xmlns:a16="http://schemas.microsoft.com/office/drawing/2014/main" id="{83C4FE0F-A652-F1D2-75A7-83C8AAA52953}"/>
                </a:ext>
              </a:extLst>
            </p:cNvPr>
            <p:cNvSpPr/>
            <p:nvPr/>
          </p:nvSpPr>
          <p:spPr>
            <a:xfrm>
              <a:off x="-2555492" y="811662"/>
              <a:ext cx="2202180" cy="4632960"/>
            </a:xfrm>
            <a:prstGeom prst="roundRect">
              <a:avLst>
                <a:gd name="adj" fmla="val 12861"/>
              </a:avLst>
            </a:prstGeom>
            <a:blipFill dpi="0"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28" name="Tartalom helye 11" descr="A képen szöveg, elektronika, képernyőkép, mobiltelefon látható&#10;&#10;Automatikusan generált leírás">
              <a:extLst>
                <a:ext uri="{FF2B5EF4-FFF2-40B4-BE49-F238E27FC236}">
                  <a16:creationId xmlns:a16="http://schemas.microsoft.com/office/drawing/2014/main" id="{051B9565-9700-5117-558C-B1C1FCCE3CF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649136" y="717920"/>
              <a:ext cx="2389469" cy="4820444"/>
            </a:xfrm>
          </p:spPr>
        </p:pic>
      </p:grpSp>
      <p:grpSp>
        <p:nvGrpSpPr>
          <p:cNvPr id="29" name="Csoportba foglalás 28">
            <a:extLst>
              <a:ext uri="{FF2B5EF4-FFF2-40B4-BE49-F238E27FC236}">
                <a16:creationId xmlns:a16="http://schemas.microsoft.com/office/drawing/2014/main" id="{E34C2D85-79F0-01E2-DF72-0D7F2AACBC16}"/>
              </a:ext>
            </a:extLst>
          </p:cNvPr>
          <p:cNvGrpSpPr>
            <a:grpSpLocks noChangeAspect="1"/>
          </p:cNvGrpSpPr>
          <p:nvPr/>
        </p:nvGrpSpPr>
        <p:grpSpPr>
          <a:xfrm>
            <a:off x="6453466" y="1845698"/>
            <a:ext cx="2319852" cy="4680000"/>
            <a:chOff x="-2984057" y="273625"/>
            <a:chExt cx="2756055" cy="5559984"/>
          </a:xfrm>
          <a:effectLst>
            <a:outerShdw blurRad="152400" dist="101600" dir="5400000" sx="90000" sy="-19000" rotWithShape="0">
              <a:prstClr val="black">
                <a:alpha val="15000"/>
              </a:prstClr>
            </a:outerShdw>
          </a:effectLst>
        </p:grpSpPr>
        <p:sp>
          <p:nvSpPr>
            <p:cNvPr id="30" name="Téglalap: lekerekített 29">
              <a:extLst>
                <a:ext uri="{FF2B5EF4-FFF2-40B4-BE49-F238E27FC236}">
                  <a16:creationId xmlns:a16="http://schemas.microsoft.com/office/drawing/2014/main" id="{5537CBEE-1D95-08C3-30FF-CF8099AC5AEE}"/>
                </a:ext>
              </a:extLst>
            </p:cNvPr>
            <p:cNvSpPr/>
            <p:nvPr/>
          </p:nvSpPr>
          <p:spPr>
            <a:xfrm>
              <a:off x="-2831083" y="593182"/>
              <a:ext cx="2480608" cy="5127892"/>
            </a:xfrm>
            <a:prstGeom prst="roundRect">
              <a:avLst>
                <a:gd name="adj" fmla="val 12861"/>
              </a:avLst>
            </a:prstGeom>
            <a:blipFill dpi="0"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31" name="Tartalom helye 11" descr="A képen szöveg, elektronika, képernyőkép, mobiltelefon látható&#10;&#10;Automatikusan generált leírás">
              <a:extLst>
                <a:ext uri="{FF2B5EF4-FFF2-40B4-BE49-F238E27FC236}">
                  <a16:creationId xmlns:a16="http://schemas.microsoft.com/office/drawing/2014/main" id="{8B25A5A9-2C6F-6857-F530-31A00E71B1E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984057" y="273625"/>
              <a:ext cx="2756055" cy="5559984"/>
            </a:xfrm>
          </p:spPr>
        </p:pic>
      </p:grpSp>
    </p:spTree>
    <p:extLst>
      <p:ext uri="{BB962C8B-B14F-4D97-AF65-F5344CB8AC3E}">
        <p14:creationId xmlns:p14="http://schemas.microsoft.com/office/powerpoint/2010/main" val="9215138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églalap 1">
            <a:extLst>
              <a:ext uri="{FF2B5EF4-FFF2-40B4-BE49-F238E27FC236}">
                <a16:creationId xmlns:a16="http://schemas.microsoft.com/office/drawing/2014/main" id="{94B9B77B-1E49-7CA1-5488-1569ADD41439}"/>
              </a:ext>
            </a:extLst>
          </p:cNvPr>
          <p:cNvSpPr>
            <a:spLocks/>
          </p:cNvSpPr>
          <p:nvPr/>
        </p:nvSpPr>
        <p:spPr>
          <a:xfrm flipV="1">
            <a:off x="0" y="2276728"/>
            <a:ext cx="12192000" cy="4824340"/>
          </a:xfrm>
          <a:custGeom>
            <a:avLst/>
            <a:gdLst>
              <a:gd name="connsiteX0" fmla="*/ 0 w 12192000"/>
              <a:gd name="connsiteY0" fmla="*/ 0 h 2712720"/>
              <a:gd name="connsiteX1" fmla="*/ 12192000 w 12192000"/>
              <a:gd name="connsiteY1" fmla="*/ 0 h 2712720"/>
              <a:gd name="connsiteX2" fmla="*/ 12192000 w 12192000"/>
              <a:gd name="connsiteY2" fmla="*/ 2712720 h 2712720"/>
              <a:gd name="connsiteX3" fmla="*/ 0 w 12192000"/>
              <a:gd name="connsiteY3" fmla="*/ 2712720 h 2712720"/>
              <a:gd name="connsiteX4" fmla="*/ 0 w 12192000"/>
              <a:gd name="connsiteY4" fmla="*/ 0 h 2712720"/>
              <a:gd name="connsiteX0" fmla="*/ 0 w 12192000"/>
              <a:gd name="connsiteY0" fmla="*/ 0 h 2712720"/>
              <a:gd name="connsiteX1" fmla="*/ 12192000 w 12192000"/>
              <a:gd name="connsiteY1" fmla="*/ 0 h 2712720"/>
              <a:gd name="connsiteX2" fmla="*/ 12192000 w 12192000"/>
              <a:gd name="connsiteY2" fmla="*/ 2712720 h 2712720"/>
              <a:gd name="connsiteX3" fmla="*/ 2910840 w 12192000"/>
              <a:gd name="connsiteY3" fmla="*/ 2712720 h 2712720"/>
              <a:gd name="connsiteX4" fmla="*/ 0 w 12192000"/>
              <a:gd name="connsiteY4" fmla="*/ 2712720 h 2712720"/>
              <a:gd name="connsiteX5" fmla="*/ 0 w 12192000"/>
              <a:gd name="connsiteY5" fmla="*/ 0 h 2712720"/>
              <a:gd name="connsiteX0" fmla="*/ 0 w 12192000"/>
              <a:gd name="connsiteY0" fmla="*/ 0 h 2712720"/>
              <a:gd name="connsiteX1" fmla="*/ 12192000 w 12192000"/>
              <a:gd name="connsiteY1" fmla="*/ 0 h 2712720"/>
              <a:gd name="connsiteX2" fmla="*/ 12192000 w 12192000"/>
              <a:gd name="connsiteY2" fmla="*/ 2712720 h 2712720"/>
              <a:gd name="connsiteX3" fmla="*/ 3123492 w 12192000"/>
              <a:gd name="connsiteY3" fmla="*/ 2000338 h 2712720"/>
              <a:gd name="connsiteX4" fmla="*/ 0 w 12192000"/>
              <a:gd name="connsiteY4" fmla="*/ 2712720 h 2712720"/>
              <a:gd name="connsiteX5" fmla="*/ 0 w 12192000"/>
              <a:gd name="connsiteY5" fmla="*/ 0 h 2712720"/>
              <a:gd name="connsiteX0" fmla="*/ 0 w 12192000"/>
              <a:gd name="connsiteY0" fmla="*/ 0 h 2712720"/>
              <a:gd name="connsiteX1" fmla="*/ 12192000 w 12192000"/>
              <a:gd name="connsiteY1" fmla="*/ 0 h 2712720"/>
              <a:gd name="connsiteX2" fmla="*/ 12192000 w 12192000"/>
              <a:gd name="connsiteY2" fmla="*/ 2712720 h 2712720"/>
              <a:gd name="connsiteX3" fmla="*/ 4218646 w 12192000"/>
              <a:gd name="connsiteY3" fmla="*/ 2117296 h 2712720"/>
              <a:gd name="connsiteX4" fmla="*/ 0 w 12192000"/>
              <a:gd name="connsiteY4" fmla="*/ 2712720 h 2712720"/>
              <a:gd name="connsiteX5" fmla="*/ 0 w 12192000"/>
              <a:gd name="connsiteY5" fmla="*/ 0 h 2712720"/>
              <a:gd name="connsiteX0" fmla="*/ 0 w 12192000"/>
              <a:gd name="connsiteY0" fmla="*/ 0 h 2712720"/>
              <a:gd name="connsiteX1" fmla="*/ 12192000 w 12192000"/>
              <a:gd name="connsiteY1" fmla="*/ 0 h 2712720"/>
              <a:gd name="connsiteX2" fmla="*/ 12192000 w 12192000"/>
              <a:gd name="connsiteY2" fmla="*/ 2712720 h 2712720"/>
              <a:gd name="connsiteX3" fmla="*/ 4218646 w 12192000"/>
              <a:gd name="connsiteY3" fmla="*/ 2117296 h 2712720"/>
              <a:gd name="connsiteX4" fmla="*/ 0 w 12192000"/>
              <a:gd name="connsiteY4" fmla="*/ 2712720 h 2712720"/>
              <a:gd name="connsiteX5" fmla="*/ 0 w 12192000"/>
              <a:gd name="connsiteY5" fmla="*/ 0 h 2712720"/>
              <a:gd name="connsiteX0" fmla="*/ 0 w 12192000"/>
              <a:gd name="connsiteY0" fmla="*/ 0 h 2712720"/>
              <a:gd name="connsiteX1" fmla="*/ 12192000 w 12192000"/>
              <a:gd name="connsiteY1" fmla="*/ 0 h 2712720"/>
              <a:gd name="connsiteX2" fmla="*/ 12192000 w 12192000"/>
              <a:gd name="connsiteY2" fmla="*/ 2712720 h 2712720"/>
              <a:gd name="connsiteX3" fmla="*/ 4218646 w 12192000"/>
              <a:gd name="connsiteY3" fmla="*/ 2117296 h 2712720"/>
              <a:gd name="connsiteX4" fmla="*/ 0 w 12192000"/>
              <a:gd name="connsiteY4" fmla="*/ 2712720 h 2712720"/>
              <a:gd name="connsiteX5" fmla="*/ 0 w 12192000"/>
              <a:gd name="connsiteY5" fmla="*/ 0 h 2712720"/>
              <a:gd name="connsiteX0" fmla="*/ 0 w 12192000"/>
              <a:gd name="connsiteY0" fmla="*/ 0 h 2791414"/>
              <a:gd name="connsiteX1" fmla="*/ 12192000 w 12192000"/>
              <a:gd name="connsiteY1" fmla="*/ 0 h 2791414"/>
              <a:gd name="connsiteX2" fmla="*/ 12192000 w 12192000"/>
              <a:gd name="connsiteY2" fmla="*/ 2712720 h 2791414"/>
              <a:gd name="connsiteX3" fmla="*/ 4218646 w 12192000"/>
              <a:gd name="connsiteY3" fmla="*/ 2117296 h 2791414"/>
              <a:gd name="connsiteX4" fmla="*/ 0 w 12192000"/>
              <a:gd name="connsiteY4" fmla="*/ 2712720 h 2791414"/>
              <a:gd name="connsiteX5" fmla="*/ 0 w 12192000"/>
              <a:gd name="connsiteY5" fmla="*/ 0 h 2791414"/>
              <a:gd name="connsiteX0" fmla="*/ 0 w 12192000"/>
              <a:gd name="connsiteY0" fmla="*/ 0 h 2872274"/>
              <a:gd name="connsiteX1" fmla="*/ 12192000 w 12192000"/>
              <a:gd name="connsiteY1" fmla="*/ 0 h 2872274"/>
              <a:gd name="connsiteX2" fmla="*/ 12192000 w 12192000"/>
              <a:gd name="connsiteY2" fmla="*/ 2712720 h 2872274"/>
              <a:gd name="connsiteX3" fmla="*/ 4218646 w 12192000"/>
              <a:gd name="connsiteY3" fmla="*/ 2117296 h 2872274"/>
              <a:gd name="connsiteX4" fmla="*/ 0 w 12192000"/>
              <a:gd name="connsiteY4" fmla="*/ 2712720 h 2872274"/>
              <a:gd name="connsiteX5" fmla="*/ 0 w 12192000"/>
              <a:gd name="connsiteY5" fmla="*/ 0 h 2872274"/>
              <a:gd name="connsiteX0" fmla="*/ 0 w 12192000"/>
              <a:gd name="connsiteY0" fmla="*/ 0 h 2795384"/>
              <a:gd name="connsiteX1" fmla="*/ 12192000 w 12192000"/>
              <a:gd name="connsiteY1" fmla="*/ 0 h 2795384"/>
              <a:gd name="connsiteX2" fmla="*/ 12192000 w 12192000"/>
              <a:gd name="connsiteY2" fmla="*/ 2712720 h 2795384"/>
              <a:gd name="connsiteX3" fmla="*/ 4218646 w 12192000"/>
              <a:gd name="connsiteY3" fmla="*/ 2117296 h 2795384"/>
              <a:gd name="connsiteX4" fmla="*/ 0 w 12192000"/>
              <a:gd name="connsiteY4" fmla="*/ 2712720 h 2795384"/>
              <a:gd name="connsiteX5" fmla="*/ 0 w 12192000"/>
              <a:gd name="connsiteY5" fmla="*/ 0 h 2795384"/>
              <a:gd name="connsiteX0" fmla="*/ 0 w 12192000"/>
              <a:gd name="connsiteY0" fmla="*/ 0 h 2812638"/>
              <a:gd name="connsiteX1" fmla="*/ 12192000 w 12192000"/>
              <a:gd name="connsiteY1" fmla="*/ 0 h 2812638"/>
              <a:gd name="connsiteX2" fmla="*/ 12192000 w 12192000"/>
              <a:gd name="connsiteY2" fmla="*/ 2712720 h 2812638"/>
              <a:gd name="connsiteX3" fmla="*/ 4218646 w 12192000"/>
              <a:gd name="connsiteY3" fmla="*/ 2117296 h 2812638"/>
              <a:gd name="connsiteX4" fmla="*/ 0 w 12192000"/>
              <a:gd name="connsiteY4" fmla="*/ 2712720 h 2812638"/>
              <a:gd name="connsiteX5" fmla="*/ 0 w 12192000"/>
              <a:gd name="connsiteY5" fmla="*/ 0 h 2812638"/>
              <a:gd name="connsiteX0" fmla="*/ 0 w 12192000"/>
              <a:gd name="connsiteY0" fmla="*/ 0 h 2803283"/>
              <a:gd name="connsiteX1" fmla="*/ 12192000 w 12192000"/>
              <a:gd name="connsiteY1" fmla="*/ 0 h 2803283"/>
              <a:gd name="connsiteX2" fmla="*/ 12192000 w 12192000"/>
              <a:gd name="connsiteY2" fmla="*/ 2712720 h 2803283"/>
              <a:gd name="connsiteX3" fmla="*/ 4218646 w 12192000"/>
              <a:gd name="connsiteY3" fmla="*/ 2117296 h 2803283"/>
              <a:gd name="connsiteX4" fmla="*/ 0 w 12192000"/>
              <a:gd name="connsiteY4" fmla="*/ 2712720 h 2803283"/>
              <a:gd name="connsiteX5" fmla="*/ 0 w 12192000"/>
              <a:gd name="connsiteY5" fmla="*/ 0 h 2803283"/>
              <a:gd name="connsiteX0" fmla="*/ 0 w 12192000"/>
              <a:gd name="connsiteY0" fmla="*/ 0 h 2808430"/>
              <a:gd name="connsiteX1" fmla="*/ 12192000 w 12192000"/>
              <a:gd name="connsiteY1" fmla="*/ 0 h 2808430"/>
              <a:gd name="connsiteX2" fmla="*/ 12192000 w 12192000"/>
              <a:gd name="connsiteY2" fmla="*/ 2712720 h 2808430"/>
              <a:gd name="connsiteX3" fmla="*/ 4218646 w 12192000"/>
              <a:gd name="connsiteY3" fmla="*/ 2117296 h 2808430"/>
              <a:gd name="connsiteX4" fmla="*/ 0 w 12192000"/>
              <a:gd name="connsiteY4" fmla="*/ 2712720 h 2808430"/>
              <a:gd name="connsiteX5" fmla="*/ 0 w 12192000"/>
              <a:gd name="connsiteY5" fmla="*/ 0 h 2808430"/>
              <a:gd name="connsiteX0" fmla="*/ 0 w 12192000"/>
              <a:gd name="connsiteY0" fmla="*/ 0 h 2874125"/>
              <a:gd name="connsiteX1" fmla="*/ 12192000 w 12192000"/>
              <a:gd name="connsiteY1" fmla="*/ 0 h 2874125"/>
              <a:gd name="connsiteX2" fmla="*/ 12192000 w 12192000"/>
              <a:gd name="connsiteY2" fmla="*/ 2712720 h 2874125"/>
              <a:gd name="connsiteX3" fmla="*/ 8961120 w 12192000"/>
              <a:gd name="connsiteY3" fmla="*/ 2514600 h 2874125"/>
              <a:gd name="connsiteX4" fmla="*/ 4218646 w 12192000"/>
              <a:gd name="connsiteY4" fmla="*/ 2117296 h 2874125"/>
              <a:gd name="connsiteX5" fmla="*/ 0 w 12192000"/>
              <a:gd name="connsiteY5" fmla="*/ 2712720 h 2874125"/>
              <a:gd name="connsiteX6" fmla="*/ 0 w 12192000"/>
              <a:gd name="connsiteY6" fmla="*/ 0 h 2874125"/>
              <a:gd name="connsiteX0" fmla="*/ 0 w 12192000"/>
              <a:gd name="connsiteY0" fmla="*/ 0 h 2874125"/>
              <a:gd name="connsiteX1" fmla="*/ 12192000 w 12192000"/>
              <a:gd name="connsiteY1" fmla="*/ 0 h 2874125"/>
              <a:gd name="connsiteX2" fmla="*/ 12192000 w 12192000"/>
              <a:gd name="connsiteY2" fmla="*/ 2712720 h 2874125"/>
              <a:gd name="connsiteX3" fmla="*/ 8961120 w 12192000"/>
              <a:gd name="connsiteY3" fmla="*/ 2514600 h 2874125"/>
              <a:gd name="connsiteX4" fmla="*/ 4218646 w 12192000"/>
              <a:gd name="connsiteY4" fmla="*/ 2117296 h 2874125"/>
              <a:gd name="connsiteX5" fmla="*/ 0 w 12192000"/>
              <a:gd name="connsiteY5" fmla="*/ 2712720 h 2874125"/>
              <a:gd name="connsiteX6" fmla="*/ 0 w 12192000"/>
              <a:gd name="connsiteY6" fmla="*/ 0 h 2874125"/>
              <a:gd name="connsiteX0" fmla="*/ 0 w 12192000"/>
              <a:gd name="connsiteY0" fmla="*/ 0 h 3037585"/>
              <a:gd name="connsiteX1" fmla="*/ 12192000 w 12192000"/>
              <a:gd name="connsiteY1" fmla="*/ 0 h 3037585"/>
              <a:gd name="connsiteX2" fmla="*/ 12192000 w 12192000"/>
              <a:gd name="connsiteY2" fmla="*/ 2712720 h 3037585"/>
              <a:gd name="connsiteX3" fmla="*/ 8961120 w 12192000"/>
              <a:gd name="connsiteY3" fmla="*/ 2514600 h 3037585"/>
              <a:gd name="connsiteX4" fmla="*/ 4218646 w 12192000"/>
              <a:gd name="connsiteY4" fmla="*/ 2117296 h 3037585"/>
              <a:gd name="connsiteX5" fmla="*/ 0 w 12192000"/>
              <a:gd name="connsiteY5" fmla="*/ 2712720 h 3037585"/>
              <a:gd name="connsiteX6" fmla="*/ 0 w 12192000"/>
              <a:gd name="connsiteY6" fmla="*/ 0 h 3037585"/>
              <a:gd name="connsiteX0" fmla="*/ 0 w 12192000"/>
              <a:gd name="connsiteY0" fmla="*/ 0 h 2976330"/>
              <a:gd name="connsiteX1" fmla="*/ 12192000 w 12192000"/>
              <a:gd name="connsiteY1" fmla="*/ 0 h 2976330"/>
              <a:gd name="connsiteX2" fmla="*/ 12192000 w 12192000"/>
              <a:gd name="connsiteY2" fmla="*/ 2712720 h 2976330"/>
              <a:gd name="connsiteX3" fmla="*/ 8961120 w 12192000"/>
              <a:gd name="connsiteY3" fmla="*/ 2514600 h 2976330"/>
              <a:gd name="connsiteX4" fmla="*/ 4218646 w 12192000"/>
              <a:gd name="connsiteY4" fmla="*/ 2117296 h 2976330"/>
              <a:gd name="connsiteX5" fmla="*/ 0 w 12192000"/>
              <a:gd name="connsiteY5" fmla="*/ 2712720 h 2976330"/>
              <a:gd name="connsiteX6" fmla="*/ 0 w 12192000"/>
              <a:gd name="connsiteY6" fmla="*/ 0 h 2976330"/>
              <a:gd name="connsiteX0" fmla="*/ 0 w 12192000"/>
              <a:gd name="connsiteY0" fmla="*/ 0 h 2940819"/>
              <a:gd name="connsiteX1" fmla="*/ 12192000 w 12192000"/>
              <a:gd name="connsiteY1" fmla="*/ 0 h 2940819"/>
              <a:gd name="connsiteX2" fmla="*/ 12192000 w 12192000"/>
              <a:gd name="connsiteY2" fmla="*/ 2712720 h 2940819"/>
              <a:gd name="connsiteX3" fmla="*/ 8961120 w 12192000"/>
              <a:gd name="connsiteY3" fmla="*/ 2514600 h 2940819"/>
              <a:gd name="connsiteX4" fmla="*/ 4218646 w 12192000"/>
              <a:gd name="connsiteY4" fmla="*/ 2117296 h 2940819"/>
              <a:gd name="connsiteX5" fmla="*/ 0 w 12192000"/>
              <a:gd name="connsiteY5" fmla="*/ 2712720 h 2940819"/>
              <a:gd name="connsiteX6" fmla="*/ 0 w 12192000"/>
              <a:gd name="connsiteY6" fmla="*/ 0 h 2940819"/>
              <a:gd name="connsiteX0" fmla="*/ 0 w 12192000"/>
              <a:gd name="connsiteY0" fmla="*/ 0 h 2940819"/>
              <a:gd name="connsiteX1" fmla="*/ 12192000 w 12192000"/>
              <a:gd name="connsiteY1" fmla="*/ 0 h 2940819"/>
              <a:gd name="connsiteX2" fmla="*/ 12192000 w 12192000"/>
              <a:gd name="connsiteY2" fmla="*/ 2712720 h 2940819"/>
              <a:gd name="connsiteX3" fmla="*/ 8961120 w 12192000"/>
              <a:gd name="connsiteY3" fmla="*/ 2514600 h 2940819"/>
              <a:gd name="connsiteX4" fmla="*/ 4218646 w 12192000"/>
              <a:gd name="connsiteY4" fmla="*/ 2117296 h 2940819"/>
              <a:gd name="connsiteX5" fmla="*/ 0 w 12192000"/>
              <a:gd name="connsiteY5" fmla="*/ 2712720 h 2940819"/>
              <a:gd name="connsiteX6" fmla="*/ 0 w 12192000"/>
              <a:gd name="connsiteY6" fmla="*/ 0 h 2940819"/>
              <a:gd name="connsiteX0" fmla="*/ 0 w 12192000"/>
              <a:gd name="connsiteY0" fmla="*/ 0 h 3032493"/>
              <a:gd name="connsiteX1" fmla="*/ 12192000 w 12192000"/>
              <a:gd name="connsiteY1" fmla="*/ 0 h 3032493"/>
              <a:gd name="connsiteX2" fmla="*/ 12192000 w 12192000"/>
              <a:gd name="connsiteY2" fmla="*/ 2712720 h 3032493"/>
              <a:gd name="connsiteX3" fmla="*/ 8961120 w 12192000"/>
              <a:gd name="connsiteY3" fmla="*/ 2514600 h 3032493"/>
              <a:gd name="connsiteX4" fmla="*/ 4218646 w 12192000"/>
              <a:gd name="connsiteY4" fmla="*/ 2117296 h 3032493"/>
              <a:gd name="connsiteX5" fmla="*/ 0 w 12192000"/>
              <a:gd name="connsiteY5" fmla="*/ 2712720 h 3032493"/>
              <a:gd name="connsiteX6" fmla="*/ 0 w 12192000"/>
              <a:gd name="connsiteY6" fmla="*/ 0 h 3032493"/>
              <a:gd name="connsiteX0" fmla="*/ 0 w 12192000"/>
              <a:gd name="connsiteY0" fmla="*/ 0 h 3007418"/>
              <a:gd name="connsiteX1" fmla="*/ 12192000 w 12192000"/>
              <a:gd name="connsiteY1" fmla="*/ 0 h 3007418"/>
              <a:gd name="connsiteX2" fmla="*/ 12192000 w 12192000"/>
              <a:gd name="connsiteY2" fmla="*/ 2712720 h 3007418"/>
              <a:gd name="connsiteX3" fmla="*/ 8961120 w 12192000"/>
              <a:gd name="connsiteY3" fmla="*/ 2514600 h 3007418"/>
              <a:gd name="connsiteX4" fmla="*/ 4218646 w 12192000"/>
              <a:gd name="connsiteY4" fmla="*/ 2117296 h 3007418"/>
              <a:gd name="connsiteX5" fmla="*/ 0 w 12192000"/>
              <a:gd name="connsiteY5" fmla="*/ 2712720 h 3007418"/>
              <a:gd name="connsiteX6" fmla="*/ 0 w 12192000"/>
              <a:gd name="connsiteY6" fmla="*/ 0 h 3007418"/>
              <a:gd name="connsiteX0" fmla="*/ 0 w 12192000"/>
              <a:gd name="connsiteY0" fmla="*/ 0 h 3058669"/>
              <a:gd name="connsiteX1" fmla="*/ 12192000 w 12192000"/>
              <a:gd name="connsiteY1" fmla="*/ 0 h 3058669"/>
              <a:gd name="connsiteX2" fmla="*/ 12192000 w 12192000"/>
              <a:gd name="connsiteY2" fmla="*/ 2712720 h 3058669"/>
              <a:gd name="connsiteX3" fmla="*/ 8961120 w 12192000"/>
              <a:gd name="connsiteY3" fmla="*/ 2514600 h 3058669"/>
              <a:gd name="connsiteX4" fmla="*/ 4218646 w 12192000"/>
              <a:gd name="connsiteY4" fmla="*/ 2117296 h 3058669"/>
              <a:gd name="connsiteX5" fmla="*/ 0 w 12192000"/>
              <a:gd name="connsiteY5" fmla="*/ 2712720 h 3058669"/>
              <a:gd name="connsiteX6" fmla="*/ 0 w 12192000"/>
              <a:gd name="connsiteY6" fmla="*/ 0 h 3058669"/>
              <a:gd name="connsiteX0" fmla="*/ 0 w 12192000"/>
              <a:gd name="connsiteY0" fmla="*/ 0 h 2942068"/>
              <a:gd name="connsiteX1" fmla="*/ 12192000 w 12192000"/>
              <a:gd name="connsiteY1" fmla="*/ 0 h 2942068"/>
              <a:gd name="connsiteX2" fmla="*/ 12192000 w 12192000"/>
              <a:gd name="connsiteY2" fmla="*/ 2712720 h 2942068"/>
              <a:gd name="connsiteX3" fmla="*/ 8961120 w 12192000"/>
              <a:gd name="connsiteY3" fmla="*/ 2514600 h 2942068"/>
              <a:gd name="connsiteX4" fmla="*/ 4218646 w 12192000"/>
              <a:gd name="connsiteY4" fmla="*/ 2117296 h 2942068"/>
              <a:gd name="connsiteX5" fmla="*/ 0 w 12192000"/>
              <a:gd name="connsiteY5" fmla="*/ 2712720 h 2942068"/>
              <a:gd name="connsiteX6" fmla="*/ 0 w 12192000"/>
              <a:gd name="connsiteY6" fmla="*/ 0 h 2942068"/>
              <a:gd name="connsiteX0" fmla="*/ 0 w 12192000"/>
              <a:gd name="connsiteY0" fmla="*/ 0 h 2873268"/>
              <a:gd name="connsiteX1" fmla="*/ 12192000 w 12192000"/>
              <a:gd name="connsiteY1" fmla="*/ 0 h 2873268"/>
              <a:gd name="connsiteX2" fmla="*/ 12192000 w 12192000"/>
              <a:gd name="connsiteY2" fmla="*/ 2712720 h 2873268"/>
              <a:gd name="connsiteX3" fmla="*/ 8961120 w 12192000"/>
              <a:gd name="connsiteY3" fmla="*/ 2514600 h 2873268"/>
              <a:gd name="connsiteX4" fmla="*/ 4218646 w 12192000"/>
              <a:gd name="connsiteY4" fmla="*/ 2117296 h 2873268"/>
              <a:gd name="connsiteX5" fmla="*/ 0 w 12192000"/>
              <a:gd name="connsiteY5" fmla="*/ 2712720 h 2873268"/>
              <a:gd name="connsiteX6" fmla="*/ 0 w 12192000"/>
              <a:gd name="connsiteY6" fmla="*/ 0 h 2873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873268">
                <a:moveTo>
                  <a:pt x="0" y="0"/>
                </a:moveTo>
                <a:lnTo>
                  <a:pt x="12192000" y="0"/>
                </a:lnTo>
                <a:lnTo>
                  <a:pt x="12192000" y="2712720"/>
                </a:lnTo>
                <a:cubicBezTo>
                  <a:pt x="11433601" y="2973267"/>
                  <a:pt x="9841107" y="2923232"/>
                  <a:pt x="8961120" y="2514600"/>
                </a:cubicBezTo>
                <a:cubicBezTo>
                  <a:pt x="8081133" y="2105968"/>
                  <a:pt x="5742646" y="1535636"/>
                  <a:pt x="4218646" y="2117296"/>
                </a:cubicBezTo>
                <a:cubicBezTo>
                  <a:pt x="2694646" y="2698956"/>
                  <a:pt x="703108" y="3065603"/>
                  <a:pt x="0" y="2712720"/>
                </a:cubicBezTo>
                <a:lnTo>
                  <a:pt x="0" y="0"/>
                </a:lnTo>
                <a:close/>
              </a:path>
            </a:pathLst>
          </a:custGeom>
          <a:solidFill>
            <a:srgbClr val="EC4429">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effectLst>
                <a:outerShdw blurRad="38100" dist="38100" dir="2700000" algn="tl">
                  <a:srgbClr val="000000">
                    <a:alpha val="43137"/>
                  </a:srgbClr>
                </a:outerShdw>
              </a:effectLst>
            </a:endParaRPr>
          </a:p>
        </p:txBody>
      </p:sp>
      <p:sp>
        <p:nvSpPr>
          <p:cNvPr id="2" name="Cím 1">
            <a:extLst>
              <a:ext uri="{FF2B5EF4-FFF2-40B4-BE49-F238E27FC236}">
                <a16:creationId xmlns:a16="http://schemas.microsoft.com/office/drawing/2014/main" id="{6461A48F-4AA7-5966-3984-DCC126E7E5C3}"/>
              </a:ext>
            </a:extLst>
          </p:cNvPr>
          <p:cNvSpPr>
            <a:spLocks noGrp="1"/>
          </p:cNvSpPr>
          <p:nvPr>
            <p:ph type="title"/>
          </p:nvPr>
        </p:nvSpPr>
        <p:spPr/>
        <p:txBody>
          <a:bodyPr/>
          <a:lstStyle/>
          <a:p>
            <a:r>
              <a:rPr lang="hu-HU"/>
              <a:t>Mobile App</a:t>
            </a:r>
          </a:p>
        </p:txBody>
      </p:sp>
      <p:grpSp>
        <p:nvGrpSpPr>
          <p:cNvPr id="10" name="Csoportba foglalás 9">
            <a:extLst>
              <a:ext uri="{FF2B5EF4-FFF2-40B4-BE49-F238E27FC236}">
                <a16:creationId xmlns:a16="http://schemas.microsoft.com/office/drawing/2014/main" id="{2F8C3C24-3B20-6902-CF1A-0036C4490546}"/>
              </a:ext>
            </a:extLst>
          </p:cNvPr>
          <p:cNvGrpSpPr>
            <a:grpSpLocks noChangeAspect="1"/>
          </p:cNvGrpSpPr>
          <p:nvPr/>
        </p:nvGrpSpPr>
        <p:grpSpPr>
          <a:xfrm>
            <a:off x="838200" y="1765516"/>
            <a:ext cx="2319852" cy="4680000"/>
            <a:chOff x="-2984057" y="273625"/>
            <a:chExt cx="2756055" cy="5559984"/>
          </a:xfrm>
          <a:effectLst>
            <a:outerShdw blurRad="152400" dist="101600" dir="5400000" sx="90000" sy="-19000" rotWithShape="0">
              <a:prstClr val="black">
                <a:alpha val="15000"/>
              </a:prstClr>
            </a:outerShdw>
          </a:effectLst>
        </p:grpSpPr>
        <p:sp>
          <p:nvSpPr>
            <p:cNvPr id="11" name="Téglalap: lekerekített 10">
              <a:extLst>
                <a:ext uri="{FF2B5EF4-FFF2-40B4-BE49-F238E27FC236}">
                  <a16:creationId xmlns:a16="http://schemas.microsoft.com/office/drawing/2014/main" id="{B36459D9-D603-FDCD-D58C-D6EE1ABD5042}"/>
                </a:ext>
              </a:extLst>
            </p:cNvPr>
            <p:cNvSpPr/>
            <p:nvPr/>
          </p:nvSpPr>
          <p:spPr>
            <a:xfrm>
              <a:off x="-2816597" y="593182"/>
              <a:ext cx="2438400" cy="5129922"/>
            </a:xfrm>
            <a:prstGeom prst="roundRect">
              <a:avLst>
                <a:gd name="adj" fmla="val 12861"/>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12" name="Tartalom helye 11" descr="A képen szöveg, elektronika, képernyőkép, mobiltelefon látható&#10;&#10;Automatikusan generált leírás">
              <a:extLst>
                <a:ext uri="{FF2B5EF4-FFF2-40B4-BE49-F238E27FC236}">
                  <a16:creationId xmlns:a16="http://schemas.microsoft.com/office/drawing/2014/main" id="{61769718-FB53-82A2-33AB-3A0C553BC12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984057" y="273625"/>
              <a:ext cx="2756055" cy="5559984"/>
            </a:xfrm>
          </p:spPr>
        </p:pic>
      </p:grpSp>
      <p:grpSp>
        <p:nvGrpSpPr>
          <p:cNvPr id="13" name="Csoportba foglalás 12">
            <a:extLst>
              <a:ext uri="{FF2B5EF4-FFF2-40B4-BE49-F238E27FC236}">
                <a16:creationId xmlns:a16="http://schemas.microsoft.com/office/drawing/2014/main" id="{4A92ED1D-E440-FB6D-8687-A51076F921A9}"/>
              </a:ext>
            </a:extLst>
          </p:cNvPr>
          <p:cNvGrpSpPr>
            <a:grpSpLocks noChangeAspect="1"/>
          </p:cNvGrpSpPr>
          <p:nvPr/>
        </p:nvGrpSpPr>
        <p:grpSpPr>
          <a:xfrm>
            <a:off x="4936074" y="1765516"/>
            <a:ext cx="2319852" cy="4680000"/>
            <a:chOff x="-2984057" y="273625"/>
            <a:chExt cx="2756055" cy="5559984"/>
          </a:xfrm>
          <a:effectLst>
            <a:outerShdw blurRad="152400" dist="101600" dir="5400000" sx="90000" sy="-19000" rotWithShape="0">
              <a:prstClr val="black">
                <a:alpha val="15000"/>
              </a:prstClr>
            </a:outerShdw>
          </a:effectLst>
        </p:grpSpPr>
        <p:sp>
          <p:nvSpPr>
            <p:cNvPr id="14" name="Téglalap: lekerekített 13">
              <a:extLst>
                <a:ext uri="{FF2B5EF4-FFF2-40B4-BE49-F238E27FC236}">
                  <a16:creationId xmlns:a16="http://schemas.microsoft.com/office/drawing/2014/main" id="{6BC37BBE-9FE6-9FF8-4964-AB0408732FCF}"/>
                </a:ext>
              </a:extLst>
            </p:cNvPr>
            <p:cNvSpPr/>
            <p:nvPr/>
          </p:nvSpPr>
          <p:spPr>
            <a:xfrm>
              <a:off x="-2816597" y="593182"/>
              <a:ext cx="2438400" cy="5129922"/>
            </a:xfrm>
            <a:prstGeom prst="roundRect">
              <a:avLst>
                <a:gd name="adj" fmla="val 12861"/>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15" name="Tartalom helye 11" descr="A képen szöveg, elektronika, képernyőkép, mobiltelefon látható&#10;&#10;Automatikusan generált leírás">
              <a:extLst>
                <a:ext uri="{FF2B5EF4-FFF2-40B4-BE49-F238E27FC236}">
                  <a16:creationId xmlns:a16="http://schemas.microsoft.com/office/drawing/2014/main" id="{38DA1C46-53FD-2C5F-282A-0A3120787B3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984057" y="273625"/>
              <a:ext cx="2756055" cy="5559984"/>
            </a:xfrm>
          </p:spPr>
        </p:pic>
      </p:grpSp>
      <p:grpSp>
        <p:nvGrpSpPr>
          <p:cNvPr id="16" name="Csoportba foglalás 15">
            <a:extLst>
              <a:ext uri="{FF2B5EF4-FFF2-40B4-BE49-F238E27FC236}">
                <a16:creationId xmlns:a16="http://schemas.microsoft.com/office/drawing/2014/main" id="{8FC79F9A-DDFA-8286-6693-4ED13DDC2F3A}"/>
              </a:ext>
            </a:extLst>
          </p:cNvPr>
          <p:cNvGrpSpPr>
            <a:grpSpLocks noChangeAspect="1"/>
          </p:cNvGrpSpPr>
          <p:nvPr/>
        </p:nvGrpSpPr>
        <p:grpSpPr>
          <a:xfrm>
            <a:off x="9033948" y="1765516"/>
            <a:ext cx="2319852" cy="4680000"/>
            <a:chOff x="-2984057" y="273625"/>
            <a:chExt cx="2756055" cy="5559984"/>
          </a:xfrm>
          <a:effectLst>
            <a:outerShdw blurRad="152400" dist="101600" dir="5400000" sx="90000" sy="-19000" rotWithShape="0">
              <a:prstClr val="black">
                <a:alpha val="15000"/>
              </a:prstClr>
            </a:outerShdw>
          </a:effectLst>
        </p:grpSpPr>
        <p:sp>
          <p:nvSpPr>
            <p:cNvPr id="17" name="Téglalap: lekerekített 16">
              <a:extLst>
                <a:ext uri="{FF2B5EF4-FFF2-40B4-BE49-F238E27FC236}">
                  <a16:creationId xmlns:a16="http://schemas.microsoft.com/office/drawing/2014/main" id="{E10C3442-8829-65F2-8EBA-EB0E427F7FE6}"/>
                </a:ext>
              </a:extLst>
            </p:cNvPr>
            <p:cNvSpPr/>
            <p:nvPr/>
          </p:nvSpPr>
          <p:spPr>
            <a:xfrm>
              <a:off x="-2816597" y="593182"/>
              <a:ext cx="2438400" cy="5129922"/>
            </a:xfrm>
            <a:prstGeom prst="roundRect">
              <a:avLst>
                <a:gd name="adj" fmla="val 12861"/>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18" name="Tartalom helye 11" descr="A képen szöveg, elektronika, képernyőkép, mobiltelefon látható&#10;&#10;Automatikusan generált leírás">
              <a:extLst>
                <a:ext uri="{FF2B5EF4-FFF2-40B4-BE49-F238E27FC236}">
                  <a16:creationId xmlns:a16="http://schemas.microsoft.com/office/drawing/2014/main" id="{CAB8A403-C844-E68A-DFA0-3A6FF3D99900}"/>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984057" y="273625"/>
              <a:ext cx="2756055" cy="5559984"/>
            </a:xfrm>
          </p:spPr>
        </p:pic>
      </p:grpSp>
    </p:spTree>
    <p:extLst>
      <p:ext uri="{BB962C8B-B14F-4D97-AF65-F5344CB8AC3E}">
        <p14:creationId xmlns:p14="http://schemas.microsoft.com/office/powerpoint/2010/main" val="1947004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Graphical user interface, application&#10;&#10;Description automatically generated">
            <a:extLst>
              <a:ext uri="{FF2B5EF4-FFF2-40B4-BE49-F238E27FC236}">
                <a16:creationId xmlns:a16="http://schemas.microsoft.com/office/drawing/2014/main" id="{786EF2D0-8188-C5CD-CAF8-8620D4D61C64}"/>
              </a:ext>
            </a:extLst>
          </p:cNvPr>
          <p:cNvPicPr>
            <a:picLocks noChangeAspect="1"/>
          </p:cNvPicPr>
          <p:nvPr/>
        </p:nvPicPr>
        <p:blipFill>
          <a:blip r:embed="rId3"/>
          <a:stretch>
            <a:fillRect/>
          </a:stretch>
        </p:blipFill>
        <p:spPr>
          <a:xfrm>
            <a:off x="2241" y="509199"/>
            <a:ext cx="12188237" cy="6349961"/>
          </a:xfrm>
          <a:prstGeom prst="rect">
            <a:avLst/>
          </a:prstGeom>
        </p:spPr>
      </p:pic>
      <p:sp>
        <p:nvSpPr>
          <p:cNvPr id="2" name="Title 1">
            <a:extLst>
              <a:ext uri="{FF2B5EF4-FFF2-40B4-BE49-F238E27FC236}">
                <a16:creationId xmlns:a16="http://schemas.microsoft.com/office/drawing/2014/main" id="{48BF033A-B07F-7B9F-593C-50A0939A347D}"/>
              </a:ext>
            </a:extLst>
          </p:cNvPr>
          <p:cNvSpPr>
            <a:spLocks noGrp="1"/>
          </p:cNvSpPr>
          <p:nvPr>
            <p:ph type="title"/>
          </p:nvPr>
        </p:nvSpPr>
        <p:spPr>
          <a:xfrm>
            <a:off x="4742275" y="-1763"/>
            <a:ext cx="2707453" cy="1325563"/>
          </a:xfrm>
        </p:spPr>
        <p:txBody>
          <a:bodyPr/>
          <a:lstStyle/>
          <a:p>
            <a:r>
              <a:rPr lang="en-US" err="1">
                <a:latin typeface="Ubuntu"/>
              </a:rPr>
              <a:t>Localer</a:t>
            </a:r>
            <a:endParaRPr lang="en-US"/>
          </a:p>
        </p:txBody>
      </p:sp>
    </p:spTree>
    <p:extLst>
      <p:ext uri="{BB962C8B-B14F-4D97-AF65-F5344CB8AC3E}">
        <p14:creationId xmlns:p14="http://schemas.microsoft.com/office/powerpoint/2010/main" val="13083207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application&#10;&#10;Description automatically generated">
            <a:extLst>
              <a:ext uri="{FF2B5EF4-FFF2-40B4-BE49-F238E27FC236}">
                <a16:creationId xmlns:a16="http://schemas.microsoft.com/office/drawing/2014/main" id="{3FEA991A-BD87-D76A-01AE-BD3C3E8CC0E5}"/>
              </a:ext>
            </a:extLst>
          </p:cNvPr>
          <p:cNvPicPr>
            <a:picLocks noChangeAspect="1"/>
          </p:cNvPicPr>
          <p:nvPr/>
        </p:nvPicPr>
        <p:blipFill rotWithShape="1">
          <a:blip r:embed="rId3"/>
          <a:srcRect l="-1301" b="-137"/>
          <a:stretch/>
        </p:blipFill>
        <p:spPr>
          <a:xfrm>
            <a:off x="-75257" y="10"/>
            <a:ext cx="5134790" cy="6867275"/>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Title 1">
            <a:extLst>
              <a:ext uri="{FF2B5EF4-FFF2-40B4-BE49-F238E27FC236}">
                <a16:creationId xmlns:a16="http://schemas.microsoft.com/office/drawing/2014/main" id="{39C4399A-67D3-6BA7-25FE-192C36BA6505}"/>
              </a:ext>
            </a:extLst>
          </p:cNvPr>
          <p:cNvSpPr txBox="1">
            <a:spLocks/>
          </p:cNvSpPr>
          <p:nvPr/>
        </p:nvSpPr>
        <p:spPr>
          <a:xfrm>
            <a:off x="5946423" y="2510013"/>
            <a:ext cx="6150563" cy="22380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hu-HU" sz="5400" b="1" kern="1200">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defRPr>
            </a:lvl1pPr>
          </a:lstStyle>
          <a:p>
            <a:r>
              <a:rPr lang="en-US">
                <a:solidFill>
                  <a:srgbClr val="D12C5F"/>
                </a:solidFill>
                <a:latin typeface="Ubuntu"/>
              </a:rPr>
              <a:t>Translators &lt;3</a:t>
            </a:r>
            <a:endParaRPr lang="en-US">
              <a:solidFill>
                <a:srgbClr val="D12C5F"/>
              </a:solidFill>
            </a:endParaRPr>
          </a:p>
        </p:txBody>
      </p:sp>
    </p:spTree>
    <p:extLst>
      <p:ext uri="{BB962C8B-B14F-4D97-AF65-F5344CB8AC3E}">
        <p14:creationId xmlns:p14="http://schemas.microsoft.com/office/powerpoint/2010/main" val="42290236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5893364-F4BF-6E12-B4E6-373A154D3653}"/>
              </a:ext>
            </a:extLst>
          </p:cNvPr>
          <p:cNvSpPr>
            <a:spLocks noGrp="1"/>
          </p:cNvSpPr>
          <p:nvPr>
            <p:ph type="title"/>
          </p:nvPr>
        </p:nvSpPr>
        <p:spPr/>
        <p:txBody>
          <a:bodyPr/>
          <a:lstStyle/>
          <a:p>
            <a:r>
              <a:rPr lang="hu-HU" err="1"/>
              <a:t>Websites</a:t>
            </a:r>
            <a:r>
              <a:rPr lang="hu-HU"/>
              <a:t> – </a:t>
            </a:r>
            <a:r>
              <a:rPr lang="hu-HU" err="1"/>
              <a:t>Gump.live</a:t>
            </a:r>
            <a:endParaRPr lang="hu-HU"/>
          </a:p>
        </p:txBody>
      </p:sp>
      <p:sp>
        <p:nvSpPr>
          <p:cNvPr id="3" name="Tartalom helye 2">
            <a:extLst>
              <a:ext uri="{FF2B5EF4-FFF2-40B4-BE49-F238E27FC236}">
                <a16:creationId xmlns:a16="http://schemas.microsoft.com/office/drawing/2014/main" id="{2E9ECBD6-AB21-303B-EDAE-E9BE5EA69E54}"/>
              </a:ext>
            </a:extLst>
          </p:cNvPr>
          <p:cNvSpPr>
            <a:spLocks noGrp="1"/>
          </p:cNvSpPr>
          <p:nvPr>
            <p:ph idx="1"/>
          </p:nvPr>
        </p:nvSpPr>
        <p:spPr>
          <a:xfrm>
            <a:off x="838200" y="2390775"/>
            <a:ext cx="5400554" cy="3005455"/>
          </a:xfrm>
        </p:spPr>
        <p:txBody>
          <a:bodyPr/>
          <a:lstStyle/>
          <a:p>
            <a:r>
              <a:rPr lang="hu-HU">
                <a:hlinkClick r:id="rId2">
                  <a:extLst>
                    <a:ext uri="{A12FA001-AC4F-418D-AE19-62706E023703}">
                      <ahyp:hlinkClr xmlns:ahyp="http://schemas.microsoft.com/office/drawing/2018/hyperlinkcolor" val="tx"/>
                    </a:ext>
                  </a:extLst>
                </a:hlinkClick>
              </a:rPr>
              <a:t>Backend API</a:t>
            </a:r>
            <a:endParaRPr lang="hu-HU"/>
          </a:p>
          <a:p>
            <a:r>
              <a:rPr lang="hu-HU" err="1">
                <a:hlinkClick r:id="rId3">
                  <a:extLst>
                    <a:ext uri="{A12FA001-AC4F-418D-AE19-62706E023703}">
                      <ahyp:hlinkClr xmlns:ahyp="http://schemas.microsoft.com/office/drawing/2018/hyperlinkcolor" val="tx"/>
                    </a:ext>
                  </a:extLst>
                </a:hlinkClick>
              </a:rPr>
              <a:t>Translator</a:t>
            </a:r>
            <a:r>
              <a:rPr lang="hu-HU">
                <a:hlinkClick r:id="rId3">
                  <a:extLst>
                    <a:ext uri="{A12FA001-AC4F-418D-AE19-62706E023703}">
                      <ahyp:hlinkClr xmlns:ahyp="http://schemas.microsoft.com/office/drawing/2018/hyperlinkcolor" val="tx"/>
                    </a:ext>
                  </a:extLst>
                </a:hlinkClick>
              </a:rPr>
              <a:t> &amp; </a:t>
            </a:r>
            <a:r>
              <a:rPr lang="hu-HU" err="1">
                <a:hlinkClick r:id="rId3">
                  <a:extLst>
                    <a:ext uri="{A12FA001-AC4F-418D-AE19-62706E023703}">
                      <ahyp:hlinkClr xmlns:ahyp="http://schemas.microsoft.com/office/drawing/2018/hyperlinkcolor" val="tx"/>
                    </a:ext>
                  </a:extLst>
                </a:hlinkClick>
              </a:rPr>
              <a:t>Moderator</a:t>
            </a:r>
            <a:r>
              <a:rPr lang="hu-HU">
                <a:hlinkClick r:id="rId3">
                  <a:extLst>
                    <a:ext uri="{A12FA001-AC4F-418D-AE19-62706E023703}">
                      <ahyp:hlinkClr xmlns:ahyp="http://schemas.microsoft.com/office/drawing/2018/hyperlinkcolor" val="tx"/>
                    </a:ext>
                  </a:extLst>
                </a:hlinkClick>
              </a:rPr>
              <a:t> Frontend</a:t>
            </a:r>
            <a:endParaRPr lang="hu-HU"/>
          </a:p>
        </p:txBody>
      </p:sp>
      <p:pic>
        <p:nvPicPr>
          <p:cNvPr id="5" name="Ábra 4">
            <a:extLst>
              <a:ext uri="{FF2B5EF4-FFF2-40B4-BE49-F238E27FC236}">
                <a16:creationId xmlns:a16="http://schemas.microsoft.com/office/drawing/2014/main" id="{4C178880-534E-EA7A-B68A-F036029005D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74589" y="2390775"/>
            <a:ext cx="5562600" cy="4467225"/>
          </a:xfrm>
          <a:prstGeom prst="rect">
            <a:avLst/>
          </a:prstGeom>
        </p:spPr>
      </p:pic>
      <p:pic>
        <p:nvPicPr>
          <p:cNvPr id="4" name="Picture 5" descr="Graphical user interface, application&#10;&#10;Description automatically generated">
            <a:extLst>
              <a:ext uri="{FF2B5EF4-FFF2-40B4-BE49-F238E27FC236}">
                <a16:creationId xmlns:a16="http://schemas.microsoft.com/office/drawing/2014/main" id="{9CBB3AF0-D51B-809F-F5AF-E39C85CEB245}"/>
              </a:ext>
            </a:extLst>
          </p:cNvPr>
          <p:cNvPicPr>
            <a:picLocks noChangeAspect="1"/>
          </p:cNvPicPr>
          <p:nvPr/>
        </p:nvPicPr>
        <p:blipFill>
          <a:blip r:embed="rId6"/>
          <a:stretch>
            <a:fillRect/>
          </a:stretch>
        </p:blipFill>
        <p:spPr>
          <a:xfrm>
            <a:off x="6789879" y="1894742"/>
            <a:ext cx="4939553" cy="1131281"/>
          </a:xfrm>
          <a:prstGeom prst="roundRect">
            <a:avLst>
              <a:gd name="adj" fmla="val 8019"/>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330774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soportba foglalás 1">
            <a:extLst>
              <a:ext uri="{FF2B5EF4-FFF2-40B4-BE49-F238E27FC236}">
                <a16:creationId xmlns:a16="http://schemas.microsoft.com/office/drawing/2014/main" id="{D4F13527-07AC-0D76-5862-1895D29D2C94}"/>
              </a:ext>
            </a:extLst>
          </p:cNvPr>
          <p:cNvGrpSpPr>
            <a:grpSpLocks noChangeAspect="1"/>
          </p:cNvGrpSpPr>
          <p:nvPr/>
        </p:nvGrpSpPr>
        <p:grpSpPr>
          <a:xfrm>
            <a:off x="2197494" y="2523600"/>
            <a:ext cx="7797013" cy="1810800"/>
            <a:chOff x="877661" y="2202638"/>
            <a:chExt cx="4376215" cy="1016345"/>
          </a:xfrm>
        </p:grpSpPr>
        <p:sp>
          <p:nvSpPr>
            <p:cNvPr id="3" name="Szövegdoboz 2">
              <a:extLst>
                <a:ext uri="{FF2B5EF4-FFF2-40B4-BE49-F238E27FC236}">
                  <a16:creationId xmlns:a16="http://schemas.microsoft.com/office/drawing/2014/main" id="{FF5A1F3B-423A-06CC-5CFE-BC7F4292C03B}"/>
                </a:ext>
              </a:extLst>
            </p:cNvPr>
            <p:cNvSpPr txBox="1"/>
            <p:nvPr/>
          </p:nvSpPr>
          <p:spPr>
            <a:xfrm>
              <a:off x="1291476" y="2202638"/>
              <a:ext cx="3962400" cy="1016345"/>
            </a:xfrm>
            <a:prstGeom prst="rect">
              <a:avLst/>
            </a:prstGeom>
          </p:spPr>
          <p:txBody>
            <a:bodyPr wrap="square" rtlCol="0">
              <a:spAutoFit/>
            </a:bodyPr>
            <a:lstStyle/>
            <a:p>
              <a:pPr algn="ctr">
                <a:lnSpc>
                  <a:spcPct val="150000"/>
                </a:lnSpc>
              </a:pPr>
              <a:r>
                <a:rPr lang="hu-HU" sz="6600" b="1" err="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Future</a:t>
              </a:r>
              <a:endParaRPr lang="hu-HU" sz="66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endParaRPr>
            </a:p>
          </p:txBody>
        </p:sp>
        <p:pic>
          <p:nvPicPr>
            <p:cNvPr id="7" name="Picture 2">
              <a:extLst>
                <a:ext uri="{FF2B5EF4-FFF2-40B4-BE49-F238E27FC236}">
                  <a16:creationId xmlns:a16="http://schemas.microsoft.com/office/drawing/2014/main" id="{4C5EB795-4B2E-449C-9B30-BE826687DA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877661" y="2296996"/>
              <a:ext cx="827630" cy="82763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43185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9B508A6-3C23-8A90-3992-03D252A45E43}"/>
              </a:ext>
            </a:extLst>
          </p:cNvPr>
          <p:cNvSpPr>
            <a:spLocks noGrp="1"/>
          </p:cNvSpPr>
          <p:nvPr>
            <p:ph type="title"/>
          </p:nvPr>
        </p:nvSpPr>
        <p:spPr/>
        <p:txBody>
          <a:bodyPr/>
          <a:lstStyle/>
          <a:p>
            <a:r>
              <a:rPr lang="hu-HU" err="1"/>
              <a:t>Future</a:t>
            </a:r>
            <a:r>
              <a:rPr lang="hu-HU"/>
              <a:t> </a:t>
            </a:r>
            <a:r>
              <a:rPr lang="hu-HU" err="1"/>
              <a:t>plans</a:t>
            </a:r>
            <a:endParaRPr lang="hu-HU"/>
          </a:p>
        </p:txBody>
      </p:sp>
      <p:sp>
        <p:nvSpPr>
          <p:cNvPr id="3" name="Tartalom helye 2">
            <a:extLst>
              <a:ext uri="{FF2B5EF4-FFF2-40B4-BE49-F238E27FC236}">
                <a16:creationId xmlns:a16="http://schemas.microsoft.com/office/drawing/2014/main" id="{6DC4C810-480B-FFF7-FDE6-7D2ACCFDE125}"/>
              </a:ext>
            </a:extLst>
          </p:cNvPr>
          <p:cNvSpPr>
            <a:spLocks noGrp="1"/>
          </p:cNvSpPr>
          <p:nvPr>
            <p:ph idx="1"/>
          </p:nvPr>
        </p:nvSpPr>
        <p:spPr/>
        <p:txBody>
          <a:bodyPr>
            <a:normAutofit lnSpcReduction="10000"/>
          </a:bodyPr>
          <a:lstStyle/>
          <a:p>
            <a:r>
              <a:rPr lang="hu-HU" err="1"/>
              <a:t>Tensorflow</a:t>
            </a:r>
            <a:endParaRPr lang="hu-HU"/>
          </a:p>
          <a:p>
            <a:pPr lvl="1"/>
            <a:r>
              <a:rPr lang="hu-HU" err="1"/>
              <a:t>Motion</a:t>
            </a:r>
            <a:r>
              <a:rPr lang="hu-HU"/>
              <a:t> </a:t>
            </a:r>
            <a:r>
              <a:rPr lang="hu-HU" err="1"/>
              <a:t>tracking</a:t>
            </a:r>
            <a:r>
              <a:rPr lang="hu-HU"/>
              <a:t> </a:t>
            </a:r>
            <a:r>
              <a:rPr lang="hu-HU" err="1"/>
              <a:t>for</a:t>
            </a:r>
            <a:r>
              <a:rPr lang="hu-HU"/>
              <a:t> </a:t>
            </a:r>
            <a:r>
              <a:rPr lang="hu-HU" err="1"/>
              <a:t>scrolling</a:t>
            </a:r>
            <a:endParaRPr lang="hu-HU"/>
          </a:p>
          <a:p>
            <a:r>
              <a:rPr lang="hu-HU"/>
              <a:t>Dall-E </a:t>
            </a:r>
            <a:r>
              <a:rPr lang="hu-HU" err="1"/>
              <a:t>picture</a:t>
            </a:r>
            <a:r>
              <a:rPr lang="hu-HU"/>
              <a:t> </a:t>
            </a:r>
            <a:r>
              <a:rPr lang="hu-HU" err="1"/>
              <a:t>generating</a:t>
            </a:r>
            <a:endParaRPr lang="hu-HU"/>
          </a:p>
          <a:p>
            <a:r>
              <a:rPr lang="hu-HU" err="1"/>
              <a:t>Copilot</a:t>
            </a:r>
            <a:r>
              <a:rPr lang="hu-HU"/>
              <a:t> recipe </a:t>
            </a:r>
            <a:r>
              <a:rPr lang="hu-HU" err="1"/>
              <a:t>creating</a:t>
            </a:r>
            <a:endParaRPr lang="hu-HU"/>
          </a:p>
          <a:p>
            <a:r>
              <a:rPr lang="hu-HU" err="1"/>
              <a:t>Verified</a:t>
            </a:r>
            <a:r>
              <a:rPr lang="hu-HU"/>
              <a:t> </a:t>
            </a:r>
            <a:r>
              <a:rPr lang="hu-HU" err="1"/>
              <a:t>chefs</a:t>
            </a:r>
            <a:endParaRPr lang="hu-HU"/>
          </a:p>
        </p:txBody>
      </p:sp>
      <p:pic>
        <p:nvPicPr>
          <p:cNvPr id="5" name="Ábra 4">
            <a:extLst>
              <a:ext uri="{FF2B5EF4-FFF2-40B4-BE49-F238E27FC236}">
                <a16:creationId xmlns:a16="http://schemas.microsoft.com/office/drawing/2014/main" id="{E240E47C-5C1C-89B5-59DF-7796BC1244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65720" y="1815959"/>
            <a:ext cx="4339590" cy="5042041"/>
          </a:xfrm>
          <a:prstGeom prst="rect">
            <a:avLst/>
          </a:prstGeom>
        </p:spPr>
      </p:pic>
    </p:spTree>
    <p:extLst>
      <p:ext uri="{BB962C8B-B14F-4D97-AF65-F5344CB8AC3E}">
        <p14:creationId xmlns:p14="http://schemas.microsoft.com/office/powerpoint/2010/main" val="2531506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07D86388-C4C1-E951-671A-35CBBAD98F57}"/>
              </a:ext>
            </a:extLst>
          </p:cNvPr>
          <p:cNvSpPr>
            <a:spLocks noGrp="1"/>
          </p:cNvSpPr>
          <p:nvPr>
            <p:ph type="title"/>
          </p:nvPr>
        </p:nvSpPr>
        <p:spPr>
          <a:xfrm>
            <a:off x="838200" y="1128077"/>
            <a:ext cx="10515600" cy="1325563"/>
          </a:xfrm>
        </p:spPr>
        <p:txBody>
          <a:bodyPr>
            <a:normAutofit fontScale="90000"/>
          </a:bodyPr>
          <a:lstStyle/>
          <a:p>
            <a:pPr algn="ctr"/>
            <a:r>
              <a:rPr lang="hu-HU" err="1"/>
              <a:t>Thank</a:t>
            </a:r>
            <a:r>
              <a:rPr lang="hu-HU"/>
              <a:t> </a:t>
            </a:r>
            <a:r>
              <a:rPr lang="hu-HU" err="1"/>
              <a:t>you</a:t>
            </a:r>
            <a:r>
              <a:rPr lang="hu-HU"/>
              <a:t> </a:t>
            </a:r>
            <a:r>
              <a:rPr lang="hu-HU" err="1"/>
              <a:t>for</a:t>
            </a:r>
            <a:r>
              <a:rPr lang="hu-HU"/>
              <a:t> </a:t>
            </a:r>
            <a:r>
              <a:rPr lang="hu-HU" err="1"/>
              <a:t>your</a:t>
            </a:r>
            <a:r>
              <a:rPr lang="hu-HU"/>
              <a:t> </a:t>
            </a:r>
            <a:r>
              <a:rPr lang="hu-HU" err="1"/>
              <a:t>kind</a:t>
            </a:r>
            <a:r>
              <a:rPr lang="hu-HU"/>
              <a:t> </a:t>
            </a:r>
            <a:r>
              <a:rPr lang="hu-HU" err="1"/>
              <a:t>attention</a:t>
            </a:r>
            <a:r>
              <a:rPr lang="hu-HU"/>
              <a:t>.</a:t>
            </a:r>
          </a:p>
        </p:txBody>
      </p:sp>
      <p:pic>
        <p:nvPicPr>
          <p:cNvPr id="9" name="Ábra 8">
            <a:extLst>
              <a:ext uri="{FF2B5EF4-FFF2-40B4-BE49-F238E27FC236}">
                <a16:creationId xmlns:a16="http://schemas.microsoft.com/office/drawing/2014/main" id="{31C409D0-3E0D-EF75-CAEC-1262837CB9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62013" y="2667317"/>
            <a:ext cx="5667974" cy="4190683"/>
          </a:xfrm>
          <a:prstGeom prst="rect">
            <a:avLst/>
          </a:prstGeom>
        </p:spPr>
      </p:pic>
    </p:spTree>
    <p:extLst>
      <p:ext uri="{BB962C8B-B14F-4D97-AF65-F5344CB8AC3E}">
        <p14:creationId xmlns:p14="http://schemas.microsoft.com/office/powerpoint/2010/main" val="2225113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32F357D-CDFF-8A51-216D-8248FA4B27F3}"/>
              </a:ext>
            </a:extLst>
          </p:cNvPr>
          <p:cNvSpPr>
            <a:spLocks noGrp="1"/>
          </p:cNvSpPr>
          <p:nvPr>
            <p:ph type="title"/>
          </p:nvPr>
        </p:nvSpPr>
        <p:spPr/>
        <p:txBody>
          <a:bodyPr/>
          <a:lstStyle/>
          <a:p>
            <a:r>
              <a:rPr lang="hu-HU" err="1"/>
              <a:t>What</a:t>
            </a:r>
            <a:r>
              <a:rPr lang="hu-HU"/>
              <a:t> is </a:t>
            </a:r>
            <a:r>
              <a:rPr lang="hu-HU" err="1"/>
              <a:t>Gump</a:t>
            </a:r>
            <a:r>
              <a:rPr lang="hu-HU"/>
              <a:t>?</a:t>
            </a:r>
          </a:p>
        </p:txBody>
      </p:sp>
      <p:sp>
        <p:nvSpPr>
          <p:cNvPr id="3" name="Tartalom helye 2">
            <a:extLst>
              <a:ext uri="{FF2B5EF4-FFF2-40B4-BE49-F238E27FC236}">
                <a16:creationId xmlns:a16="http://schemas.microsoft.com/office/drawing/2014/main" id="{EB62165D-7737-C166-D2F3-9F59B230EC77}"/>
              </a:ext>
            </a:extLst>
          </p:cNvPr>
          <p:cNvSpPr>
            <a:spLocks noGrp="1"/>
          </p:cNvSpPr>
          <p:nvPr>
            <p:ph idx="1"/>
          </p:nvPr>
        </p:nvSpPr>
        <p:spPr/>
        <p:txBody>
          <a:bodyPr vert="horz" lIns="91440" tIns="45720" rIns="91440" bIns="45720" rtlCol="0" anchor="t">
            <a:normAutofit/>
          </a:bodyPr>
          <a:lstStyle/>
          <a:p>
            <a:r>
              <a:rPr lang="hu-HU" b="1" err="1">
                <a:latin typeface="Ubuntu"/>
              </a:rPr>
              <a:t>G</a:t>
            </a:r>
            <a:r>
              <a:rPr lang="hu-HU" err="1">
                <a:latin typeface="Ubuntu"/>
              </a:rPr>
              <a:t>iant</a:t>
            </a:r>
            <a:r>
              <a:rPr lang="hu-HU">
                <a:latin typeface="Ubuntu"/>
              </a:rPr>
              <a:t> </a:t>
            </a:r>
            <a:r>
              <a:rPr lang="hu-HU" err="1">
                <a:latin typeface="Ubuntu"/>
              </a:rPr>
              <a:t>Database</a:t>
            </a:r>
            <a:endParaRPr lang="hu-HU"/>
          </a:p>
          <a:p>
            <a:r>
              <a:rPr lang="hu-HU" b="1" err="1">
                <a:latin typeface="Ubuntu"/>
              </a:rPr>
              <a:t>U</a:t>
            </a:r>
            <a:r>
              <a:rPr lang="hu-HU" err="1">
                <a:latin typeface="Ubuntu"/>
              </a:rPr>
              <a:t>ser</a:t>
            </a:r>
            <a:r>
              <a:rPr lang="hu-HU">
                <a:latin typeface="Ubuntu"/>
              </a:rPr>
              <a:t> </a:t>
            </a:r>
            <a:r>
              <a:rPr lang="hu-HU" err="1">
                <a:latin typeface="Ubuntu"/>
              </a:rPr>
              <a:t>Badges</a:t>
            </a:r>
            <a:endParaRPr lang="hu-HU">
              <a:latin typeface="Ubuntu"/>
            </a:endParaRPr>
          </a:p>
          <a:p>
            <a:r>
              <a:rPr lang="hu-HU" b="1" err="1">
                <a:latin typeface="Ubuntu"/>
              </a:rPr>
              <a:t>M</a:t>
            </a:r>
            <a:r>
              <a:rPr lang="hu-HU" err="1">
                <a:latin typeface="Ubuntu"/>
              </a:rPr>
              <a:t>odular</a:t>
            </a:r>
            <a:r>
              <a:rPr lang="hu-HU">
                <a:latin typeface="Ubuntu"/>
              </a:rPr>
              <a:t> Recipe </a:t>
            </a:r>
            <a:r>
              <a:rPr lang="hu-HU" err="1">
                <a:latin typeface="Ubuntu"/>
              </a:rPr>
              <a:t>Sharing</a:t>
            </a:r>
            <a:endParaRPr lang="hu-HU">
              <a:latin typeface="Ubuntu"/>
            </a:endParaRPr>
          </a:p>
          <a:p>
            <a:r>
              <a:rPr lang="hu-HU" b="1">
                <a:latin typeface="Ubuntu"/>
              </a:rPr>
              <a:t>P</a:t>
            </a:r>
            <a:r>
              <a:rPr lang="hu-HU">
                <a:latin typeface="Ubuntu"/>
              </a:rPr>
              <a:t>artner </a:t>
            </a:r>
            <a:r>
              <a:rPr lang="hu-HU" err="1">
                <a:latin typeface="Ubuntu"/>
              </a:rPr>
              <a:t>Adverts</a:t>
            </a:r>
            <a:endParaRPr lang="hu-HU">
              <a:latin typeface="Ubuntu"/>
            </a:endParaRPr>
          </a:p>
          <a:p>
            <a:pPr marL="0" indent="0">
              <a:buNone/>
            </a:pPr>
            <a:endParaRPr lang="hu-HU"/>
          </a:p>
          <a:p>
            <a:endParaRPr lang="hu-HU"/>
          </a:p>
        </p:txBody>
      </p:sp>
      <p:pic>
        <p:nvPicPr>
          <p:cNvPr id="9" name="Ábra 8">
            <a:extLst>
              <a:ext uri="{FF2B5EF4-FFF2-40B4-BE49-F238E27FC236}">
                <a16:creationId xmlns:a16="http://schemas.microsoft.com/office/drawing/2014/main" id="{1146787D-9005-70FA-4912-0A4B801528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33583" y="2892425"/>
            <a:ext cx="3958417" cy="3965575"/>
          </a:xfrm>
          <a:prstGeom prst="rect">
            <a:avLst/>
          </a:prstGeom>
        </p:spPr>
      </p:pic>
    </p:spTree>
    <p:extLst>
      <p:ext uri="{BB962C8B-B14F-4D97-AF65-F5344CB8AC3E}">
        <p14:creationId xmlns:p14="http://schemas.microsoft.com/office/powerpoint/2010/main" val="3474219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33283C3-ABC5-BB46-EB01-110709F397A5}"/>
              </a:ext>
            </a:extLst>
          </p:cNvPr>
          <p:cNvSpPr>
            <a:spLocks noGrp="1"/>
          </p:cNvSpPr>
          <p:nvPr>
            <p:ph type="title"/>
          </p:nvPr>
        </p:nvSpPr>
        <p:spPr>
          <a:xfrm>
            <a:off x="753533" y="355718"/>
            <a:ext cx="10515600" cy="1325563"/>
          </a:xfrm>
        </p:spPr>
        <p:txBody>
          <a:bodyPr/>
          <a:lstStyle/>
          <a:p>
            <a:r>
              <a:rPr lang="hu-HU">
                <a:latin typeface="Ubuntu"/>
              </a:rPr>
              <a:t>Key </a:t>
            </a:r>
            <a:r>
              <a:rPr lang="hu-HU" err="1">
                <a:latin typeface="Ubuntu"/>
              </a:rPr>
              <a:t>Features</a:t>
            </a:r>
            <a:endParaRPr lang="hu-HU" err="1"/>
          </a:p>
        </p:txBody>
      </p:sp>
      <p:sp>
        <p:nvSpPr>
          <p:cNvPr id="3" name="Tartalom helye 2">
            <a:extLst>
              <a:ext uri="{FF2B5EF4-FFF2-40B4-BE49-F238E27FC236}">
                <a16:creationId xmlns:a16="http://schemas.microsoft.com/office/drawing/2014/main" id="{315D6854-4A58-8055-99A5-6DB9F6143B89}"/>
              </a:ext>
            </a:extLst>
          </p:cNvPr>
          <p:cNvSpPr>
            <a:spLocks noGrp="1"/>
          </p:cNvSpPr>
          <p:nvPr>
            <p:ph idx="1"/>
          </p:nvPr>
        </p:nvSpPr>
        <p:spPr>
          <a:xfrm>
            <a:off x="555978" y="1882069"/>
            <a:ext cx="10515600" cy="4351338"/>
          </a:xfrm>
        </p:spPr>
        <p:txBody>
          <a:bodyPr vert="horz" lIns="91440" tIns="45720" rIns="91440" bIns="45720" rtlCol="0" anchor="t">
            <a:normAutofit/>
          </a:bodyPr>
          <a:lstStyle/>
          <a:p>
            <a:r>
              <a:rPr lang="hu-HU" err="1">
                <a:latin typeface="Ubuntu"/>
              </a:rPr>
              <a:t>Effortlessly</a:t>
            </a:r>
            <a:r>
              <a:rPr lang="hu-HU">
                <a:latin typeface="Ubuntu"/>
              </a:rPr>
              <a:t> </a:t>
            </a:r>
            <a:r>
              <a:rPr lang="hu-HU" err="1">
                <a:latin typeface="Ubuntu"/>
              </a:rPr>
              <a:t>Create</a:t>
            </a:r>
            <a:r>
              <a:rPr lang="hu-HU">
                <a:latin typeface="Ubuntu"/>
              </a:rPr>
              <a:t> </a:t>
            </a:r>
            <a:r>
              <a:rPr lang="hu-HU" err="1">
                <a:latin typeface="Ubuntu"/>
              </a:rPr>
              <a:t>Recipes</a:t>
            </a:r>
          </a:p>
          <a:p>
            <a:r>
              <a:rPr lang="hu-HU" err="1">
                <a:latin typeface="Ubuntu"/>
              </a:rPr>
              <a:t>Social</a:t>
            </a:r>
            <a:r>
              <a:rPr lang="hu-HU">
                <a:latin typeface="Ubuntu"/>
              </a:rPr>
              <a:t> Media </a:t>
            </a:r>
            <a:r>
              <a:rPr lang="hu-HU" err="1">
                <a:latin typeface="Ubuntu"/>
              </a:rPr>
              <a:t>Aspect</a:t>
            </a:r>
          </a:p>
          <a:p>
            <a:r>
              <a:rPr lang="hu-HU" err="1">
                <a:latin typeface="Ubuntu"/>
              </a:rPr>
              <a:t>Localized</a:t>
            </a:r>
            <a:endParaRPr lang="hu-HU" err="1">
              <a:latin typeface="Ubuntu"/>
              <a:cs typeface="Arial"/>
            </a:endParaRPr>
          </a:p>
          <a:p>
            <a:r>
              <a:rPr lang="hu-HU">
                <a:latin typeface="Arial"/>
                <a:cs typeface="Arial"/>
              </a:rPr>
              <a:t>Sophisticated Recommendations</a:t>
            </a:r>
            <a:endParaRPr lang="hu-HU">
              <a:latin typeface="Ubuntu"/>
              <a:cs typeface="Arial"/>
            </a:endParaRPr>
          </a:p>
          <a:p>
            <a:endParaRPr lang="hu-HU"/>
          </a:p>
        </p:txBody>
      </p:sp>
      <p:pic>
        <p:nvPicPr>
          <p:cNvPr id="2052" name="Picture 4">
            <a:extLst>
              <a:ext uri="{FF2B5EF4-FFF2-40B4-BE49-F238E27FC236}">
                <a16:creationId xmlns:a16="http://schemas.microsoft.com/office/drawing/2014/main" id="{1F51715F-7BAA-A971-0F83-E8EC201DDF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6545" y="1135380"/>
            <a:ext cx="4587240" cy="4587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885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Csoportba foglalás 3">
            <a:extLst>
              <a:ext uri="{FF2B5EF4-FFF2-40B4-BE49-F238E27FC236}">
                <a16:creationId xmlns:a16="http://schemas.microsoft.com/office/drawing/2014/main" id="{74F6F77E-2C88-D5EB-84E5-AD67CEF2BA5B}"/>
              </a:ext>
            </a:extLst>
          </p:cNvPr>
          <p:cNvGrpSpPr>
            <a:grpSpLocks noChangeAspect="1"/>
          </p:cNvGrpSpPr>
          <p:nvPr/>
        </p:nvGrpSpPr>
        <p:grpSpPr>
          <a:xfrm>
            <a:off x="1308000" y="2523494"/>
            <a:ext cx="9576000" cy="1811013"/>
            <a:chOff x="877661" y="2328079"/>
            <a:chExt cx="4376215" cy="827630"/>
          </a:xfrm>
        </p:grpSpPr>
        <p:sp>
          <p:nvSpPr>
            <p:cNvPr id="5" name="Szövegdoboz 4">
              <a:extLst>
                <a:ext uri="{FF2B5EF4-FFF2-40B4-BE49-F238E27FC236}">
                  <a16:creationId xmlns:a16="http://schemas.microsoft.com/office/drawing/2014/main" id="{72368B45-229E-BD62-D142-7FECD5B7A0D3}"/>
                </a:ext>
              </a:extLst>
            </p:cNvPr>
            <p:cNvSpPr txBox="1"/>
            <p:nvPr/>
          </p:nvSpPr>
          <p:spPr>
            <a:xfrm>
              <a:off x="1291476" y="2420574"/>
              <a:ext cx="3962400" cy="642640"/>
            </a:xfrm>
            <a:prstGeom prst="rect">
              <a:avLst/>
            </a:prstGeom>
          </p:spPr>
          <p:txBody>
            <a:bodyPr wrap="square" rtlCol="0">
              <a:spAutoFit/>
            </a:bodyPr>
            <a:lstStyle/>
            <a:p>
              <a:pPr algn="ctr">
                <a:lnSpc>
                  <a:spcPct val="150000"/>
                </a:lnSpc>
              </a:pPr>
              <a:r>
                <a:rPr lang="hu-HU" sz="6600" b="1" err="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Development</a:t>
              </a:r>
              <a:endParaRPr lang="hu-HU" sz="66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endParaRPr>
            </a:p>
          </p:txBody>
        </p:sp>
        <p:pic>
          <p:nvPicPr>
            <p:cNvPr id="6" name="Picture 2">
              <a:extLst>
                <a:ext uri="{FF2B5EF4-FFF2-40B4-BE49-F238E27FC236}">
                  <a16:creationId xmlns:a16="http://schemas.microsoft.com/office/drawing/2014/main" id="{36848183-5D90-41EF-8A75-BB3436DCBF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77661" y="2328079"/>
              <a:ext cx="827630" cy="82763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14382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ECB7477-DDCD-526D-5D19-87159A16DE1C}"/>
              </a:ext>
            </a:extLst>
          </p:cNvPr>
          <p:cNvSpPr>
            <a:spLocks noGrp="1"/>
          </p:cNvSpPr>
          <p:nvPr>
            <p:ph type="title"/>
          </p:nvPr>
        </p:nvSpPr>
        <p:spPr/>
        <p:txBody>
          <a:bodyPr/>
          <a:lstStyle/>
          <a:p>
            <a:r>
              <a:rPr lang="hu-HU"/>
              <a:t>The Team</a:t>
            </a:r>
          </a:p>
        </p:txBody>
      </p:sp>
      <p:sp>
        <p:nvSpPr>
          <p:cNvPr id="4" name="Ellipszis 3">
            <a:extLst>
              <a:ext uri="{FF2B5EF4-FFF2-40B4-BE49-F238E27FC236}">
                <a16:creationId xmlns:a16="http://schemas.microsoft.com/office/drawing/2014/main" id="{3BF6827E-4C84-9371-F9CF-B059A664E340}"/>
              </a:ext>
            </a:extLst>
          </p:cNvPr>
          <p:cNvSpPr/>
          <p:nvPr/>
        </p:nvSpPr>
        <p:spPr>
          <a:xfrm>
            <a:off x="632460" y="2148840"/>
            <a:ext cx="2941320" cy="2941320"/>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5" name="Ellipszis 4">
            <a:extLst>
              <a:ext uri="{FF2B5EF4-FFF2-40B4-BE49-F238E27FC236}">
                <a16:creationId xmlns:a16="http://schemas.microsoft.com/office/drawing/2014/main" id="{0314BD14-099B-6F50-2491-225DB5FFCA77}"/>
              </a:ext>
            </a:extLst>
          </p:cNvPr>
          <p:cNvSpPr/>
          <p:nvPr/>
        </p:nvSpPr>
        <p:spPr>
          <a:xfrm>
            <a:off x="4625340" y="2148840"/>
            <a:ext cx="2941320" cy="2941320"/>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6" name="Ellipszis 5">
            <a:extLst>
              <a:ext uri="{FF2B5EF4-FFF2-40B4-BE49-F238E27FC236}">
                <a16:creationId xmlns:a16="http://schemas.microsoft.com/office/drawing/2014/main" id="{23BF2A04-989B-55F9-C613-14EF0072D797}"/>
              </a:ext>
            </a:extLst>
          </p:cNvPr>
          <p:cNvSpPr/>
          <p:nvPr/>
        </p:nvSpPr>
        <p:spPr>
          <a:xfrm>
            <a:off x="8618220" y="2148840"/>
            <a:ext cx="2941320" cy="2941320"/>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7" name="Szövegdoboz 6">
            <a:extLst>
              <a:ext uri="{FF2B5EF4-FFF2-40B4-BE49-F238E27FC236}">
                <a16:creationId xmlns:a16="http://schemas.microsoft.com/office/drawing/2014/main" id="{4688FD1A-B04D-AAC5-455A-1007B0577C28}"/>
              </a:ext>
            </a:extLst>
          </p:cNvPr>
          <p:cNvSpPr txBox="1"/>
          <p:nvPr/>
        </p:nvSpPr>
        <p:spPr>
          <a:xfrm>
            <a:off x="243840" y="5410200"/>
            <a:ext cx="3505200" cy="800219"/>
          </a:xfrm>
          <a:prstGeom prst="rect">
            <a:avLst/>
          </a:prstGeom>
          <a:noFill/>
        </p:spPr>
        <p:txBody>
          <a:bodyPr wrap="square" rtlCol="0">
            <a:spAutoFit/>
          </a:bodyPr>
          <a:lstStyle/>
          <a:p>
            <a:pPr algn="ctr">
              <a:spcAft>
                <a:spcPts val="1200"/>
              </a:spcAft>
            </a:pPr>
            <a:r>
              <a:rPr lang="hu-HU" b="1" err="1">
                <a:solidFill>
                  <a:srgbClr val="C00000"/>
                </a:solidFill>
                <a:effectLst>
                  <a:outerShdw blurRad="254000" sx="102000" sy="102000" algn="ctr" rotWithShape="0">
                    <a:srgbClr val="F35827">
                      <a:alpha val="60000"/>
                    </a:srgbClr>
                  </a:outerShdw>
                </a:effectLst>
                <a:latin typeface="Ubuntu" panose="020B0504030602030204" pitchFamily="34" charset="0"/>
              </a:rPr>
              <a:t>Csepi</a:t>
            </a:r>
            <a:r>
              <a:rPr lang="hu-HU" b="1">
                <a:solidFill>
                  <a:srgbClr val="C00000"/>
                </a:solidFill>
                <a:effectLst>
                  <a:outerShdw blurRad="254000" sx="102000" sy="102000" algn="ctr" rotWithShape="0">
                    <a:srgbClr val="F35827">
                      <a:alpha val="60000"/>
                    </a:srgbClr>
                  </a:outerShdw>
                </a:effectLst>
                <a:latin typeface="Ubuntu" panose="020B0504030602030204" pitchFamily="34" charset="0"/>
              </a:rPr>
              <a:t> Szilveszter</a:t>
            </a:r>
          </a:p>
          <a:p>
            <a:pPr algn="ctr"/>
            <a:r>
              <a:rPr lang="hu-HU" b="1">
                <a:solidFill>
                  <a:srgbClr val="F35827"/>
                </a:solidFill>
                <a:effectLst>
                  <a:outerShdw blurRad="254000" sx="102000" sy="102000" algn="ctr" rotWithShape="0">
                    <a:srgbClr val="F35827">
                      <a:alpha val="60000"/>
                    </a:srgbClr>
                  </a:outerShdw>
                </a:effectLst>
                <a:latin typeface="Ubuntu" panose="020B0504030602030204" pitchFamily="34" charset="0"/>
              </a:rPr>
              <a:t>Backend, Frontend, </a:t>
            </a:r>
            <a:r>
              <a:rPr lang="hu-HU" b="1" err="1">
                <a:solidFill>
                  <a:srgbClr val="F35827"/>
                </a:solidFill>
                <a:effectLst>
                  <a:outerShdw blurRad="254000" sx="102000" sy="102000" algn="ctr" rotWithShape="0">
                    <a:srgbClr val="F35827">
                      <a:alpha val="60000"/>
                    </a:srgbClr>
                  </a:outerShdw>
                </a:effectLst>
                <a:latin typeface="Ubuntu" panose="020B0504030602030204" pitchFamily="34" charset="0"/>
              </a:rPr>
              <a:t>Docs</a:t>
            </a:r>
            <a:endParaRPr lang="hu-HU" b="1">
              <a:solidFill>
                <a:srgbClr val="F35827"/>
              </a:solidFill>
              <a:effectLst>
                <a:outerShdw blurRad="254000" sx="102000" sy="102000" algn="ctr" rotWithShape="0">
                  <a:srgbClr val="F35827">
                    <a:alpha val="60000"/>
                  </a:srgbClr>
                </a:outerShdw>
              </a:effectLst>
              <a:latin typeface="Ubuntu" panose="020B0504030602030204" pitchFamily="34" charset="0"/>
            </a:endParaRPr>
          </a:p>
        </p:txBody>
      </p:sp>
      <p:sp>
        <p:nvSpPr>
          <p:cNvPr id="10" name="Szövegdoboz 9">
            <a:extLst>
              <a:ext uri="{FF2B5EF4-FFF2-40B4-BE49-F238E27FC236}">
                <a16:creationId xmlns:a16="http://schemas.microsoft.com/office/drawing/2014/main" id="{FD6EB4CC-7FCA-E433-742A-412E91688C93}"/>
              </a:ext>
            </a:extLst>
          </p:cNvPr>
          <p:cNvSpPr txBox="1"/>
          <p:nvPr/>
        </p:nvSpPr>
        <p:spPr>
          <a:xfrm>
            <a:off x="4343400" y="5410199"/>
            <a:ext cx="3505200" cy="1077218"/>
          </a:xfrm>
          <a:prstGeom prst="rect">
            <a:avLst/>
          </a:prstGeom>
          <a:noFill/>
        </p:spPr>
        <p:txBody>
          <a:bodyPr wrap="square" lIns="91440" tIns="45720" rIns="91440" bIns="45720" rtlCol="0" anchor="t">
            <a:spAutoFit/>
          </a:bodyPr>
          <a:lstStyle/>
          <a:p>
            <a:pPr algn="ctr">
              <a:spcAft>
                <a:spcPts val="1200"/>
              </a:spcAft>
            </a:pPr>
            <a:r>
              <a:rPr lang="hu-HU" b="1">
                <a:solidFill>
                  <a:srgbClr val="C00000"/>
                </a:solidFill>
                <a:effectLst>
                  <a:outerShdw blurRad="254000" sx="102000" sy="102000" algn="ctr" rotWithShape="0">
                    <a:srgbClr val="F35827">
                      <a:alpha val="60000"/>
                    </a:srgbClr>
                  </a:outerShdw>
                </a:effectLst>
                <a:latin typeface="Ubuntu"/>
              </a:rPr>
              <a:t>Hegyi Áron Ferenc</a:t>
            </a:r>
          </a:p>
          <a:p>
            <a:pPr algn="ctr"/>
            <a:r>
              <a:rPr lang="hu-HU" b="1">
                <a:solidFill>
                  <a:srgbClr val="F35827"/>
                </a:solidFill>
                <a:effectLst>
                  <a:outerShdw blurRad="254000" sx="102000" sy="102000" algn="ctr" rotWithShape="0">
                    <a:srgbClr val="F35827">
                      <a:alpha val="60000"/>
                    </a:srgbClr>
                  </a:outerShdw>
                </a:effectLst>
                <a:latin typeface="Ubuntu"/>
              </a:rPr>
              <a:t>Frontend, Backend</a:t>
            </a:r>
            <a:br>
              <a:rPr lang="hu-HU" b="1">
                <a:solidFill>
                  <a:srgbClr val="F35827"/>
                </a:solidFill>
                <a:effectLst>
                  <a:outerShdw blurRad="254000" sx="102000" sy="102000" algn="ctr" rotWithShape="0">
                    <a:srgbClr val="F35827">
                      <a:alpha val="60000"/>
                    </a:srgbClr>
                  </a:outerShdw>
                </a:effectLst>
                <a:latin typeface="Ubuntu"/>
              </a:rPr>
            </a:br>
            <a:r>
              <a:rPr lang="hu-HU" b="1">
                <a:solidFill>
                  <a:srgbClr val="F35827"/>
                </a:solidFill>
                <a:effectLst>
                  <a:outerShdw blurRad="254000" sx="102000" sy="102000" algn="ctr" rotWithShape="0">
                    <a:srgbClr val="F35827">
                      <a:alpha val="60000"/>
                    </a:srgbClr>
                  </a:outerShdw>
                </a:effectLst>
                <a:latin typeface="Ubuntu"/>
              </a:rPr>
              <a:t>UI design, </a:t>
            </a:r>
            <a:r>
              <a:rPr lang="hu-HU" b="1" err="1">
                <a:solidFill>
                  <a:srgbClr val="F35827"/>
                </a:solidFill>
                <a:effectLst>
                  <a:outerShdw blurRad="254000" sx="102000" sy="102000" algn="ctr" rotWithShape="0">
                    <a:srgbClr val="F35827">
                      <a:alpha val="60000"/>
                    </a:srgbClr>
                  </a:outerShdw>
                </a:effectLst>
                <a:latin typeface="Ubuntu"/>
              </a:rPr>
              <a:t>Localer</a:t>
            </a:r>
            <a:endParaRPr lang="hu-HU" b="1" err="1">
              <a:solidFill>
                <a:srgbClr val="F35827"/>
              </a:solidFill>
              <a:effectLst>
                <a:outerShdw blurRad="254000" sx="102000" sy="102000" algn="ctr" rotWithShape="0">
                  <a:srgbClr val="F35827">
                    <a:alpha val="60000"/>
                  </a:srgbClr>
                </a:outerShdw>
              </a:effectLst>
              <a:latin typeface="Ubuntu" panose="020B0504030602030204" pitchFamily="34" charset="0"/>
            </a:endParaRPr>
          </a:p>
        </p:txBody>
      </p:sp>
      <p:sp>
        <p:nvSpPr>
          <p:cNvPr id="11" name="Szövegdoboz 10">
            <a:extLst>
              <a:ext uri="{FF2B5EF4-FFF2-40B4-BE49-F238E27FC236}">
                <a16:creationId xmlns:a16="http://schemas.microsoft.com/office/drawing/2014/main" id="{A385655E-7483-1412-4AE6-F0A1130D75F6}"/>
              </a:ext>
            </a:extLst>
          </p:cNvPr>
          <p:cNvSpPr txBox="1"/>
          <p:nvPr/>
        </p:nvSpPr>
        <p:spPr>
          <a:xfrm>
            <a:off x="8442960" y="5410198"/>
            <a:ext cx="3505200" cy="800219"/>
          </a:xfrm>
          <a:prstGeom prst="rect">
            <a:avLst/>
          </a:prstGeom>
          <a:noFill/>
        </p:spPr>
        <p:txBody>
          <a:bodyPr wrap="square" rtlCol="0">
            <a:spAutoFit/>
          </a:bodyPr>
          <a:lstStyle/>
          <a:p>
            <a:pPr algn="ctr">
              <a:spcAft>
                <a:spcPts val="1200"/>
              </a:spcAft>
            </a:pPr>
            <a:r>
              <a:rPr lang="hu-HU" b="1">
                <a:solidFill>
                  <a:srgbClr val="C00000"/>
                </a:solidFill>
                <a:effectLst>
                  <a:outerShdw blurRad="254000" sx="102000" sy="102000" algn="ctr" rotWithShape="0">
                    <a:srgbClr val="F35827">
                      <a:alpha val="60000"/>
                    </a:srgbClr>
                  </a:outerShdw>
                </a:effectLst>
                <a:latin typeface="Ubuntu" panose="020B0504030602030204" pitchFamily="34" charset="0"/>
              </a:rPr>
              <a:t>Menyhárt Attila</a:t>
            </a:r>
          </a:p>
          <a:p>
            <a:pPr algn="ctr"/>
            <a:r>
              <a:rPr lang="hu-HU" b="1">
                <a:solidFill>
                  <a:srgbClr val="F35827"/>
                </a:solidFill>
                <a:effectLst>
                  <a:outerShdw blurRad="254000" sx="102000" sy="102000" algn="ctr" rotWithShape="0">
                    <a:srgbClr val="F35827">
                      <a:alpha val="60000"/>
                    </a:srgbClr>
                  </a:outerShdw>
                </a:effectLst>
                <a:latin typeface="Ubuntu" panose="020B0504030602030204" pitchFamily="34" charset="0"/>
              </a:rPr>
              <a:t>Backend, Frontend</a:t>
            </a:r>
          </a:p>
        </p:txBody>
      </p:sp>
    </p:spTree>
    <p:extLst>
      <p:ext uri="{BB962C8B-B14F-4D97-AF65-F5344CB8AC3E}">
        <p14:creationId xmlns:p14="http://schemas.microsoft.com/office/powerpoint/2010/main" val="2292298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8806A9A-25BD-BBD6-6F95-483365443C55}"/>
              </a:ext>
            </a:extLst>
          </p:cNvPr>
          <p:cNvSpPr>
            <a:spLocks noGrp="1"/>
          </p:cNvSpPr>
          <p:nvPr>
            <p:ph type="title"/>
          </p:nvPr>
        </p:nvSpPr>
        <p:spPr/>
        <p:txBody>
          <a:bodyPr/>
          <a:lstStyle/>
          <a:p>
            <a:r>
              <a:rPr lang="hu-HU" err="1"/>
              <a:t>Teamwork</a:t>
            </a:r>
            <a:endParaRPr lang="hu-HU"/>
          </a:p>
        </p:txBody>
      </p:sp>
      <p:pic>
        <p:nvPicPr>
          <p:cNvPr id="7170" name="Picture 2" descr="GitHub Logo, symbol, meaning, history, PNG, brand">
            <a:extLst>
              <a:ext uri="{FF2B5EF4-FFF2-40B4-BE49-F238E27FC236}">
                <a16:creationId xmlns:a16="http://schemas.microsoft.com/office/drawing/2014/main" id="{BB554FC3-9BA5-E886-832B-66052D3314D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81214" y="1508125"/>
            <a:ext cx="2895571" cy="1628759"/>
          </a:xfrm>
          <a:prstGeom prst="rect">
            <a:avLst/>
          </a:prstGeom>
          <a:noFill/>
          <a:extLst>
            <a:ext uri="{909E8E84-426E-40DD-AFC4-6F175D3DCCD1}">
              <a14:hiddenFill xmlns:a14="http://schemas.microsoft.com/office/drawing/2010/main">
                <a:solidFill>
                  <a:srgbClr val="FFFFFF"/>
                </a:solidFill>
              </a14:hiddenFill>
            </a:ext>
          </a:extLst>
        </p:spPr>
      </p:pic>
      <p:pic>
        <p:nvPicPr>
          <p:cNvPr id="11" name="Kép 10">
            <a:extLst>
              <a:ext uri="{FF2B5EF4-FFF2-40B4-BE49-F238E27FC236}">
                <a16:creationId xmlns:a16="http://schemas.microsoft.com/office/drawing/2014/main" id="{3EDA6640-BE76-F760-3881-1F393679F907}"/>
              </a:ext>
            </a:extLst>
          </p:cNvPr>
          <p:cNvPicPr>
            <a:picLocks noChangeAspect="1"/>
          </p:cNvPicPr>
          <p:nvPr/>
        </p:nvPicPr>
        <p:blipFill>
          <a:blip r:embed="rId4"/>
          <a:stretch>
            <a:fillRect/>
          </a:stretch>
        </p:blipFill>
        <p:spPr>
          <a:xfrm>
            <a:off x="0" y="3462674"/>
            <a:ext cx="12192000" cy="3395326"/>
          </a:xfrm>
          <a:prstGeom prst="rect">
            <a:avLst/>
          </a:prstGeom>
          <a:effectLst>
            <a:outerShdw blurRad="469900" sx="101000" sy="101000" algn="ctr" rotWithShape="0">
              <a:prstClr val="black">
                <a:alpha val="40000"/>
              </a:prstClr>
            </a:outerShdw>
          </a:effectLst>
        </p:spPr>
      </p:pic>
      <p:pic>
        <p:nvPicPr>
          <p:cNvPr id="7178" name="Picture 10" descr="Discord logo and symbol, meaning, history, PNG">
            <a:extLst>
              <a:ext uri="{FF2B5EF4-FFF2-40B4-BE49-F238E27FC236}">
                <a16:creationId xmlns:a16="http://schemas.microsoft.com/office/drawing/2014/main" id="{634E3E16-59DB-FC02-780D-28A887DE3D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5985" y="1190954"/>
            <a:ext cx="4038614" cy="2271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2257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189E2FE-53F5-D0D8-2DF6-D63C61B39452}"/>
              </a:ext>
            </a:extLst>
          </p:cNvPr>
          <p:cNvSpPr>
            <a:spLocks noGrp="1"/>
          </p:cNvSpPr>
          <p:nvPr>
            <p:ph type="title"/>
          </p:nvPr>
        </p:nvSpPr>
        <p:spPr/>
        <p:txBody>
          <a:bodyPr/>
          <a:lstStyle/>
          <a:p>
            <a:r>
              <a:rPr lang="hu-HU" err="1"/>
              <a:t>Github</a:t>
            </a:r>
            <a:r>
              <a:rPr lang="hu-HU"/>
              <a:t> </a:t>
            </a:r>
            <a:r>
              <a:rPr lang="hu-HU" err="1"/>
              <a:t>feature</a:t>
            </a:r>
            <a:r>
              <a:rPr lang="hu-HU"/>
              <a:t> </a:t>
            </a:r>
            <a:r>
              <a:rPr lang="hu-HU" err="1"/>
              <a:t>workflow</a:t>
            </a:r>
            <a:endParaRPr lang="hu-HU"/>
          </a:p>
        </p:txBody>
      </p:sp>
      <p:grpSp>
        <p:nvGrpSpPr>
          <p:cNvPr id="55" name="Csoportba foglalás 54">
            <a:extLst>
              <a:ext uri="{FF2B5EF4-FFF2-40B4-BE49-F238E27FC236}">
                <a16:creationId xmlns:a16="http://schemas.microsoft.com/office/drawing/2014/main" id="{2570E35B-8D32-B47B-93F3-EFF9799BE47B}"/>
              </a:ext>
            </a:extLst>
          </p:cNvPr>
          <p:cNvGrpSpPr/>
          <p:nvPr/>
        </p:nvGrpSpPr>
        <p:grpSpPr>
          <a:xfrm>
            <a:off x="289559" y="2503138"/>
            <a:ext cx="12237721" cy="3440462"/>
            <a:chOff x="533399" y="2442178"/>
            <a:chExt cx="12237721" cy="3440462"/>
          </a:xfrm>
          <a:effectLst>
            <a:outerShdw blurRad="50800" dist="38100" dir="2700000" algn="tl" rotWithShape="0">
              <a:prstClr val="black">
                <a:alpha val="40000"/>
              </a:prstClr>
            </a:outerShdw>
          </a:effectLst>
        </p:grpSpPr>
        <p:cxnSp>
          <p:nvCxnSpPr>
            <p:cNvPr id="54" name="Egyenes összekötő 53">
              <a:extLst>
                <a:ext uri="{FF2B5EF4-FFF2-40B4-BE49-F238E27FC236}">
                  <a16:creationId xmlns:a16="http://schemas.microsoft.com/office/drawing/2014/main" id="{67C14BCA-C138-706A-9BF3-9B858B7E7CF7}"/>
                </a:ext>
              </a:extLst>
            </p:cNvPr>
            <p:cNvCxnSpPr>
              <a:stCxn id="11" idx="6"/>
            </p:cNvCxnSpPr>
            <p:nvPr/>
          </p:nvCxnSpPr>
          <p:spPr>
            <a:xfrm flipV="1">
              <a:off x="12078379" y="2816004"/>
              <a:ext cx="692741" cy="1"/>
            </a:xfrm>
            <a:prstGeom prst="line">
              <a:avLst/>
            </a:prstGeom>
            <a:ln w="101600">
              <a:solidFill>
                <a:srgbClr val="DDDDDD"/>
              </a:solidFill>
            </a:ln>
          </p:spPr>
          <p:style>
            <a:lnRef idx="1">
              <a:schemeClr val="accent1"/>
            </a:lnRef>
            <a:fillRef idx="0">
              <a:schemeClr val="accent1"/>
            </a:fillRef>
            <a:effectRef idx="0">
              <a:schemeClr val="accent1"/>
            </a:effectRef>
            <a:fontRef idx="minor">
              <a:schemeClr val="tx1"/>
            </a:fontRef>
          </p:style>
        </p:cxnSp>
        <p:grpSp>
          <p:nvGrpSpPr>
            <p:cNvPr id="50" name="Csoportba foglalás 49">
              <a:extLst>
                <a:ext uri="{FF2B5EF4-FFF2-40B4-BE49-F238E27FC236}">
                  <a16:creationId xmlns:a16="http://schemas.microsoft.com/office/drawing/2014/main" id="{AE37BFEF-0EC9-38C0-0AE4-770B5778F50F}"/>
                </a:ext>
              </a:extLst>
            </p:cNvPr>
            <p:cNvGrpSpPr/>
            <p:nvPr/>
          </p:nvGrpSpPr>
          <p:grpSpPr>
            <a:xfrm>
              <a:off x="533399" y="2442178"/>
              <a:ext cx="12135185" cy="3440462"/>
              <a:chOff x="594360" y="2423160"/>
              <a:chExt cx="12847320" cy="3642360"/>
            </a:xfrm>
          </p:grpSpPr>
          <p:cxnSp>
            <p:nvCxnSpPr>
              <p:cNvPr id="40" name="Egyenes összekötő 39">
                <a:extLst>
                  <a:ext uri="{FF2B5EF4-FFF2-40B4-BE49-F238E27FC236}">
                    <a16:creationId xmlns:a16="http://schemas.microsoft.com/office/drawing/2014/main" id="{BF40E45D-CE1E-DD86-44D0-E4ABE8EDB88F}"/>
                  </a:ext>
                </a:extLst>
              </p:cNvPr>
              <p:cNvCxnSpPr>
                <a:stCxn id="13" idx="6"/>
                <a:endCxn id="14" idx="2"/>
              </p:cNvCxnSpPr>
              <p:nvPr/>
            </p:nvCxnSpPr>
            <p:spPr>
              <a:xfrm>
                <a:off x="7741920" y="5661660"/>
                <a:ext cx="1371600" cy="0"/>
              </a:xfrm>
              <a:prstGeom prst="line">
                <a:avLst/>
              </a:prstGeom>
              <a:ln w="1016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42" name="Egyenes összekötő 41">
                <a:extLst>
                  <a:ext uri="{FF2B5EF4-FFF2-40B4-BE49-F238E27FC236}">
                    <a16:creationId xmlns:a16="http://schemas.microsoft.com/office/drawing/2014/main" id="{4EEE2A56-B23F-E6A4-84CF-1BFF1E3BCA5D}"/>
                  </a:ext>
                </a:extLst>
              </p:cNvPr>
              <p:cNvCxnSpPr>
                <a:stCxn id="14" idx="6"/>
                <a:endCxn id="15" idx="2"/>
              </p:cNvCxnSpPr>
              <p:nvPr/>
            </p:nvCxnSpPr>
            <p:spPr>
              <a:xfrm>
                <a:off x="9768840" y="5661660"/>
                <a:ext cx="1371600" cy="0"/>
              </a:xfrm>
              <a:prstGeom prst="line">
                <a:avLst/>
              </a:prstGeom>
              <a:ln w="1016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44" name="Egyenes összekötő 43">
                <a:extLst>
                  <a:ext uri="{FF2B5EF4-FFF2-40B4-BE49-F238E27FC236}">
                    <a16:creationId xmlns:a16="http://schemas.microsoft.com/office/drawing/2014/main" id="{0463854D-CDD2-1F15-2EE0-072B72D6C9DF}"/>
                  </a:ext>
                </a:extLst>
              </p:cNvPr>
              <p:cNvCxnSpPr>
                <a:stCxn id="15" idx="6"/>
              </p:cNvCxnSpPr>
              <p:nvPr/>
            </p:nvCxnSpPr>
            <p:spPr>
              <a:xfrm>
                <a:off x="11795760" y="5661660"/>
                <a:ext cx="1645920" cy="0"/>
              </a:xfrm>
              <a:prstGeom prst="line">
                <a:avLst/>
              </a:prstGeom>
              <a:ln w="101600">
                <a:solidFill>
                  <a:srgbClr val="DDDDDD"/>
                </a:solidFill>
              </a:ln>
            </p:spPr>
            <p:style>
              <a:lnRef idx="1">
                <a:schemeClr val="accent1"/>
              </a:lnRef>
              <a:fillRef idx="0">
                <a:schemeClr val="accent1"/>
              </a:fillRef>
              <a:effectRef idx="0">
                <a:schemeClr val="accent1"/>
              </a:effectRef>
              <a:fontRef idx="minor">
                <a:schemeClr val="tx1"/>
              </a:fontRef>
            </p:style>
          </p:cxnSp>
          <p:sp>
            <p:nvSpPr>
              <p:cNvPr id="46" name="Ív 45">
                <a:extLst>
                  <a:ext uri="{FF2B5EF4-FFF2-40B4-BE49-F238E27FC236}">
                    <a16:creationId xmlns:a16="http://schemas.microsoft.com/office/drawing/2014/main" id="{61F14C37-96E2-72BD-08FB-E40C552F05C4}"/>
                  </a:ext>
                </a:extLst>
              </p:cNvPr>
              <p:cNvSpPr/>
              <p:nvPr/>
            </p:nvSpPr>
            <p:spPr>
              <a:xfrm>
                <a:off x="7879078" y="2827020"/>
                <a:ext cx="1562100" cy="1562100"/>
              </a:xfrm>
              <a:prstGeom prst="arc">
                <a:avLst/>
              </a:prstGeom>
              <a:ln w="101600">
                <a:solidFill>
                  <a:srgbClr val="DDDDD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sp>
            <p:nvSpPr>
              <p:cNvPr id="47" name="Ív 46">
                <a:extLst>
                  <a:ext uri="{FF2B5EF4-FFF2-40B4-BE49-F238E27FC236}">
                    <a16:creationId xmlns:a16="http://schemas.microsoft.com/office/drawing/2014/main" id="{67CFEF0B-FFB0-6C8E-3CCE-ACA7A67D60D6}"/>
                  </a:ext>
                </a:extLst>
              </p:cNvPr>
              <p:cNvSpPr/>
              <p:nvPr/>
            </p:nvSpPr>
            <p:spPr>
              <a:xfrm rot="10800000">
                <a:off x="9441178" y="2818924"/>
                <a:ext cx="1562100" cy="1562100"/>
              </a:xfrm>
              <a:prstGeom prst="arc">
                <a:avLst/>
              </a:prstGeom>
              <a:ln w="101600">
                <a:solidFill>
                  <a:srgbClr val="DDDDD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sp>
            <p:nvSpPr>
              <p:cNvPr id="48" name="Ív 47">
                <a:extLst>
                  <a:ext uri="{FF2B5EF4-FFF2-40B4-BE49-F238E27FC236}">
                    <a16:creationId xmlns:a16="http://schemas.microsoft.com/office/drawing/2014/main" id="{B3C8FD47-5A8E-D905-D39A-2F436FA173D2}"/>
                  </a:ext>
                </a:extLst>
              </p:cNvPr>
              <p:cNvSpPr/>
              <p:nvPr/>
            </p:nvSpPr>
            <p:spPr>
              <a:xfrm rot="5400000">
                <a:off x="10035536" y="2839858"/>
                <a:ext cx="1562100" cy="1562100"/>
              </a:xfrm>
              <a:prstGeom prst="arc">
                <a:avLst>
                  <a:gd name="adj1" fmla="val 16002749"/>
                  <a:gd name="adj2" fmla="val 0"/>
                </a:avLst>
              </a:prstGeom>
              <a:ln w="101600">
                <a:solidFill>
                  <a:srgbClr val="DDDDD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sp>
            <p:nvSpPr>
              <p:cNvPr id="49" name="Ív 48">
                <a:extLst>
                  <a:ext uri="{FF2B5EF4-FFF2-40B4-BE49-F238E27FC236}">
                    <a16:creationId xmlns:a16="http://schemas.microsoft.com/office/drawing/2014/main" id="{1702F047-4691-B9E2-CC87-F2C7BB0C6560}"/>
                  </a:ext>
                </a:extLst>
              </p:cNvPr>
              <p:cNvSpPr/>
              <p:nvPr/>
            </p:nvSpPr>
            <p:spPr>
              <a:xfrm rot="16200000">
                <a:off x="11597636" y="2831762"/>
                <a:ext cx="1562100" cy="1562100"/>
              </a:xfrm>
              <a:prstGeom prst="arc">
                <a:avLst/>
              </a:prstGeom>
              <a:ln w="101600">
                <a:solidFill>
                  <a:srgbClr val="DDDDD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cxnSp>
            <p:nvCxnSpPr>
              <p:cNvPr id="29" name="Egyenes összekötő 28">
                <a:extLst>
                  <a:ext uri="{FF2B5EF4-FFF2-40B4-BE49-F238E27FC236}">
                    <a16:creationId xmlns:a16="http://schemas.microsoft.com/office/drawing/2014/main" id="{A9A959FB-8B90-B537-AE05-3EF65A8A7EF2}"/>
                  </a:ext>
                </a:extLst>
              </p:cNvPr>
              <p:cNvCxnSpPr>
                <a:cxnSpLocks/>
                <a:stCxn id="8" idx="4"/>
                <a:endCxn id="30" idx="2"/>
              </p:cNvCxnSpPr>
              <p:nvPr/>
            </p:nvCxnSpPr>
            <p:spPr>
              <a:xfrm>
                <a:off x="6316980" y="3146584"/>
                <a:ext cx="2" cy="1735919"/>
              </a:xfrm>
              <a:prstGeom prst="line">
                <a:avLst/>
              </a:prstGeom>
              <a:ln w="101600">
                <a:solidFill>
                  <a:srgbClr val="DDDDDD"/>
                </a:solidFill>
              </a:ln>
            </p:spPr>
            <p:style>
              <a:lnRef idx="1">
                <a:schemeClr val="accent1"/>
              </a:lnRef>
              <a:fillRef idx="0">
                <a:schemeClr val="accent1"/>
              </a:fillRef>
              <a:effectRef idx="0">
                <a:schemeClr val="accent1"/>
              </a:effectRef>
              <a:fontRef idx="minor">
                <a:schemeClr val="tx1"/>
              </a:fontRef>
            </p:style>
          </p:cxnSp>
          <p:sp>
            <p:nvSpPr>
              <p:cNvPr id="30" name="Ív 29">
                <a:extLst>
                  <a:ext uri="{FF2B5EF4-FFF2-40B4-BE49-F238E27FC236}">
                    <a16:creationId xmlns:a16="http://schemas.microsoft.com/office/drawing/2014/main" id="{0BEBD3B3-7B66-D207-8A33-BA6D9A130236}"/>
                  </a:ext>
                </a:extLst>
              </p:cNvPr>
              <p:cNvSpPr/>
              <p:nvPr/>
            </p:nvSpPr>
            <p:spPr>
              <a:xfrm rot="10800000">
                <a:off x="6316980" y="4099560"/>
                <a:ext cx="1569720" cy="1569720"/>
              </a:xfrm>
              <a:prstGeom prst="arc">
                <a:avLst>
                  <a:gd name="adj1" fmla="val 16200000"/>
                  <a:gd name="adj2" fmla="val 8396"/>
                </a:avLst>
              </a:prstGeom>
              <a:ln w="101600">
                <a:solidFill>
                  <a:srgbClr val="DDDDD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cxnSp>
            <p:nvCxnSpPr>
              <p:cNvPr id="19" name="Egyenes összekötő 18">
                <a:extLst>
                  <a:ext uri="{FF2B5EF4-FFF2-40B4-BE49-F238E27FC236}">
                    <a16:creationId xmlns:a16="http://schemas.microsoft.com/office/drawing/2014/main" id="{54307078-7F1E-C2C7-4D32-875F00EEDBE9}"/>
                  </a:ext>
                </a:extLst>
              </p:cNvPr>
              <p:cNvCxnSpPr>
                <a:stCxn id="8" idx="6"/>
                <a:endCxn id="9" idx="2"/>
              </p:cNvCxnSpPr>
              <p:nvPr/>
            </p:nvCxnSpPr>
            <p:spPr>
              <a:xfrm>
                <a:off x="6644640" y="2818924"/>
                <a:ext cx="1402080" cy="0"/>
              </a:xfrm>
              <a:prstGeom prst="line">
                <a:avLst/>
              </a:prstGeom>
              <a:ln w="1016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1" name="Egyenes összekötő 20">
                <a:extLst>
                  <a:ext uri="{FF2B5EF4-FFF2-40B4-BE49-F238E27FC236}">
                    <a16:creationId xmlns:a16="http://schemas.microsoft.com/office/drawing/2014/main" id="{FE3DD757-EDD9-3921-8848-EC2F05D5FE2A}"/>
                  </a:ext>
                </a:extLst>
              </p:cNvPr>
              <p:cNvCxnSpPr>
                <a:stCxn id="9" idx="6"/>
                <a:endCxn id="10" idx="2"/>
              </p:cNvCxnSpPr>
              <p:nvPr/>
            </p:nvCxnSpPr>
            <p:spPr>
              <a:xfrm>
                <a:off x="8702040" y="2818924"/>
                <a:ext cx="1402080" cy="0"/>
              </a:xfrm>
              <a:prstGeom prst="line">
                <a:avLst/>
              </a:prstGeom>
              <a:ln w="1016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3" name="Egyenes összekötő 22">
                <a:extLst>
                  <a:ext uri="{FF2B5EF4-FFF2-40B4-BE49-F238E27FC236}">
                    <a16:creationId xmlns:a16="http://schemas.microsoft.com/office/drawing/2014/main" id="{1DB6BED4-F869-D6EA-A6AB-82932DC271CE}"/>
                  </a:ext>
                </a:extLst>
              </p:cNvPr>
              <p:cNvCxnSpPr>
                <a:stCxn id="10" idx="6"/>
                <a:endCxn id="11" idx="2"/>
              </p:cNvCxnSpPr>
              <p:nvPr/>
            </p:nvCxnSpPr>
            <p:spPr>
              <a:xfrm>
                <a:off x="10759440" y="2818924"/>
                <a:ext cx="1402080" cy="0"/>
              </a:xfrm>
              <a:prstGeom prst="line">
                <a:avLst/>
              </a:prstGeom>
              <a:ln w="1016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7" name="Egyenes összekötő 16">
                <a:extLst>
                  <a:ext uri="{FF2B5EF4-FFF2-40B4-BE49-F238E27FC236}">
                    <a16:creationId xmlns:a16="http://schemas.microsoft.com/office/drawing/2014/main" id="{1E83807B-6000-DC9D-7D02-D4B366D5A8CD}"/>
                  </a:ext>
                </a:extLst>
              </p:cNvPr>
              <p:cNvCxnSpPr>
                <a:stCxn id="7" idx="6"/>
                <a:endCxn id="8" idx="2"/>
              </p:cNvCxnSpPr>
              <p:nvPr/>
            </p:nvCxnSpPr>
            <p:spPr>
              <a:xfrm>
                <a:off x="4587240" y="2818924"/>
                <a:ext cx="1402080" cy="0"/>
              </a:xfrm>
              <a:prstGeom prst="line">
                <a:avLst/>
              </a:prstGeom>
              <a:ln w="101600">
                <a:solidFill>
                  <a:srgbClr val="DDDDDD"/>
                </a:solidFill>
              </a:ln>
            </p:spPr>
            <p:style>
              <a:lnRef idx="1">
                <a:schemeClr val="accent1"/>
              </a:lnRef>
              <a:fillRef idx="0">
                <a:schemeClr val="accent1"/>
              </a:fillRef>
              <a:effectRef idx="0">
                <a:schemeClr val="accent1"/>
              </a:effectRef>
              <a:fontRef idx="minor">
                <a:schemeClr val="tx1"/>
              </a:fontRef>
            </p:style>
          </p:cxnSp>
          <p:sp>
            <p:nvSpPr>
              <p:cNvPr id="4" name="Téglalap: lekerekített 3">
                <a:extLst>
                  <a:ext uri="{FF2B5EF4-FFF2-40B4-BE49-F238E27FC236}">
                    <a16:creationId xmlns:a16="http://schemas.microsoft.com/office/drawing/2014/main" id="{222C620D-4965-D800-BC02-92BC72D10CFA}"/>
                  </a:ext>
                </a:extLst>
              </p:cNvPr>
              <p:cNvSpPr/>
              <p:nvPr/>
            </p:nvSpPr>
            <p:spPr>
              <a:xfrm>
                <a:off x="594360" y="2423160"/>
                <a:ext cx="2392680" cy="807720"/>
              </a:xfrm>
              <a:prstGeom prst="roundRect">
                <a:avLst>
                  <a:gd name="adj" fmla="val 50000"/>
                </a:avLst>
              </a:prstGeom>
              <a:solidFill>
                <a:srgbClr val="F670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800" b="1">
                    <a:effectLst>
                      <a:outerShdw blurRad="38100" dist="38100" dir="2700000" algn="tl">
                        <a:srgbClr val="000000">
                          <a:alpha val="43137"/>
                        </a:srgbClr>
                      </a:outerShdw>
                    </a:effectLst>
                    <a:latin typeface="Ubuntu" panose="020B0504030602030204" pitchFamily="34" charset="0"/>
                  </a:rPr>
                  <a:t>MAIN</a:t>
                </a:r>
                <a:endParaRPr lang="hu-HU" b="1">
                  <a:effectLst>
                    <a:outerShdw blurRad="38100" dist="38100" dir="2700000" algn="tl">
                      <a:srgbClr val="000000">
                        <a:alpha val="43137"/>
                      </a:srgbClr>
                    </a:outerShdw>
                  </a:effectLst>
                  <a:latin typeface="Ubuntu" panose="020B0504030602030204" pitchFamily="34" charset="0"/>
                </a:endParaRPr>
              </a:p>
            </p:txBody>
          </p:sp>
          <p:sp>
            <p:nvSpPr>
              <p:cNvPr id="5" name="Téglalap: lekerekített 4">
                <a:extLst>
                  <a:ext uri="{FF2B5EF4-FFF2-40B4-BE49-F238E27FC236}">
                    <a16:creationId xmlns:a16="http://schemas.microsoft.com/office/drawing/2014/main" id="{980FB074-0A83-3689-1316-1FCF4CFE0E30}"/>
                  </a:ext>
                </a:extLst>
              </p:cNvPr>
              <p:cNvSpPr/>
              <p:nvPr/>
            </p:nvSpPr>
            <p:spPr>
              <a:xfrm>
                <a:off x="594360" y="3840480"/>
                <a:ext cx="2392680" cy="807720"/>
              </a:xfrm>
              <a:prstGeom prst="roundRect">
                <a:avLst>
                  <a:gd name="adj" fmla="val 50000"/>
                </a:avLst>
              </a:prstGeom>
              <a:solidFill>
                <a:srgbClr val="57B4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800" b="1">
                    <a:effectLst>
                      <a:outerShdw blurRad="38100" dist="38100" dir="2700000" algn="tl">
                        <a:srgbClr val="000000">
                          <a:alpha val="43137"/>
                        </a:srgbClr>
                      </a:outerShdw>
                    </a:effectLst>
                    <a:latin typeface="Ubuntu" panose="020B0504030602030204" pitchFamily="34" charset="0"/>
                  </a:rPr>
                  <a:t>FEATURE</a:t>
                </a:r>
                <a:endParaRPr lang="hu-HU" b="1">
                  <a:effectLst>
                    <a:outerShdw blurRad="38100" dist="38100" dir="2700000" algn="tl">
                      <a:srgbClr val="000000">
                        <a:alpha val="43137"/>
                      </a:srgbClr>
                    </a:outerShdw>
                  </a:effectLst>
                  <a:latin typeface="Ubuntu" panose="020B0504030602030204" pitchFamily="34" charset="0"/>
                </a:endParaRPr>
              </a:p>
            </p:txBody>
          </p:sp>
          <p:sp>
            <p:nvSpPr>
              <p:cNvPr id="6" name="Téglalap: lekerekített 5">
                <a:extLst>
                  <a:ext uri="{FF2B5EF4-FFF2-40B4-BE49-F238E27FC236}">
                    <a16:creationId xmlns:a16="http://schemas.microsoft.com/office/drawing/2014/main" id="{A5201D73-0E24-DCCD-B72A-B5BF0CDE0045}"/>
                  </a:ext>
                </a:extLst>
              </p:cNvPr>
              <p:cNvSpPr/>
              <p:nvPr/>
            </p:nvSpPr>
            <p:spPr>
              <a:xfrm>
                <a:off x="594360" y="5257800"/>
                <a:ext cx="2392680" cy="807720"/>
              </a:xfrm>
              <a:prstGeom prst="roundRect">
                <a:avLst>
                  <a:gd name="adj" fmla="val 50000"/>
                </a:avLst>
              </a:prstGeom>
              <a:solidFill>
                <a:srgbClr val="55A9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800" b="1">
                    <a:effectLst>
                      <a:outerShdw blurRad="38100" dist="38100" dir="2700000" algn="tl">
                        <a:srgbClr val="000000">
                          <a:alpha val="43137"/>
                        </a:srgbClr>
                      </a:outerShdw>
                    </a:effectLst>
                    <a:latin typeface="Ubuntu" panose="020B0504030602030204" pitchFamily="34" charset="0"/>
                  </a:rPr>
                  <a:t>FEATURE</a:t>
                </a:r>
                <a:endParaRPr lang="hu-HU" b="1">
                  <a:effectLst>
                    <a:outerShdw blurRad="38100" dist="38100" dir="2700000" algn="tl">
                      <a:srgbClr val="000000">
                        <a:alpha val="43137"/>
                      </a:srgbClr>
                    </a:outerShdw>
                  </a:effectLst>
                  <a:latin typeface="Ubuntu" panose="020B0504030602030204" pitchFamily="34" charset="0"/>
                </a:endParaRPr>
              </a:p>
            </p:txBody>
          </p:sp>
          <p:sp>
            <p:nvSpPr>
              <p:cNvPr id="7" name="Ellipszis 6">
                <a:extLst>
                  <a:ext uri="{FF2B5EF4-FFF2-40B4-BE49-F238E27FC236}">
                    <a16:creationId xmlns:a16="http://schemas.microsoft.com/office/drawing/2014/main" id="{921D84B9-558D-5AE6-6326-50F809883B1F}"/>
                  </a:ext>
                </a:extLst>
              </p:cNvPr>
              <p:cNvSpPr/>
              <p:nvPr/>
            </p:nvSpPr>
            <p:spPr>
              <a:xfrm>
                <a:off x="3931920" y="2491264"/>
                <a:ext cx="655320" cy="655320"/>
              </a:xfrm>
              <a:prstGeom prst="ellipse">
                <a:avLst/>
              </a:prstGeom>
              <a:solidFill>
                <a:srgbClr val="F67053"/>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8" name="Ellipszis 7">
                <a:extLst>
                  <a:ext uri="{FF2B5EF4-FFF2-40B4-BE49-F238E27FC236}">
                    <a16:creationId xmlns:a16="http://schemas.microsoft.com/office/drawing/2014/main" id="{071A8E76-93A4-514A-4B32-5AFE66DF4425}"/>
                  </a:ext>
                </a:extLst>
              </p:cNvPr>
              <p:cNvSpPr/>
              <p:nvPr/>
            </p:nvSpPr>
            <p:spPr>
              <a:xfrm>
                <a:off x="5989320" y="2491264"/>
                <a:ext cx="655320" cy="655320"/>
              </a:xfrm>
              <a:prstGeom prst="ellipse">
                <a:avLst/>
              </a:prstGeom>
              <a:solidFill>
                <a:srgbClr val="F67053"/>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9" name="Ellipszis 8">
                <a:extLst>
                  <a:ext uri="{FF2B5EF4-FFF2-40B4-BE49-F238E27FC236}">
                    <a16:creationId xmlns:a16="http://schemas.microsoft.com/office/drawing/2014/main" id="{40A17823-5472-0BEB-4F29-FFEE6E77D8BA}"/>
                  </a:ext>
                </a:extLst>
              </p:cNvPr>
              <p:cNvSpPr/>
              <p:nvPr/>
            </p:nvSpPr>
            <p:spPr>
              <a:xfrm>
                <a:off x="8046720" y="2491264"/>
                <a:ext cx="655320" cy="655320"/>
              </a:xfrm>
              <a:prstGeom prst="ellipse">
                <a:avLst/>
              </a:prstGeom>
              <a:solidFill>
                <a:srgbClr val="F67053"/>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0" name="Ellipszis 9">
                <a:extLst>
                  <a:ext uri="{FF2B5EF4-FFF2-40B4-BE49-F238E27FC236}">
                    <a16:creationId xmlns:a16="http://schemas.microsoft.com/office/drawing/2014/main" id="{193D15ED-86E8-C7D2-538F-984988074A89}"/>
                  </a:ext>
                </a:extLst>
              </p:cNvPr>
              <p:cNvSpPr/>
              <p:nvPr/>
            </p:nvSpPr>
            <p:spPr>
              <a:xfrm>
                <a:off x="10104120" y="2491264"/>
                <a:ext cx="655320" cy="655320"/>
              </a:xfrm>
              <a:prstGeom prst="ellipse">
                <a:avLst/>
              </a:prstGeom>
              <a:solidFill>
                <a:srgbClr val="F67053"/>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1" name="Ellipszis 10">
                <a:extLst>
                  <a:ext uri="{FF2B5EF4-FFF2-40B4-BE49-F238E27FC236}">
                    <a16:creationId xmlns:a16="http://schemas.microsoft.com/office/drawing/2014/main" id="{295D358D-2FE9-F101-6B10-76F515ADBC90}"/>
                  </a:ext>
                </a:extLst>
              </p:cNvPr>
              <p:cNvSpPr/>
              <p:nvPr/>
            </p:nvSpPr>
            <p:spPr>
              <a:xfrm>
                <a:off x="12161520" y="2491264"/>
                <a:ext cx="655320" cy="655320"/>
              </a:xfrm>
              <a:prstGeom prst="ellipse">
                <a:avLst/>
              </a:prstGeom>
              <a:solidFill>
                <a:srgbClr val="F67053"/>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2" name="Ellipszis 11">
                <a:extLst>
                  <a:ext uri="{FF2B5EF4-FFF2-40B4-BE49-F238E27FC236}">
                    <a16:creationId xmlns:a16="http://schemas.microsoft.com/office/drawing/2014/main" id="{F7F2FFCB-0947-68F5-BA42-7A3721CA1993}"/>
                  </a:ext>
                </a:extLst>
              </p:cNvPr>
              <p:cNvSpPr/>
              <p:nvPr/>
            </p:nvSpPr>
            <p:spPr>
              <a:xfrm>
                <a:off x="10228324" y="4003875"/>
                <a:ext cx="655320" cy="655320"/>
              </a:xfrm>
              <a:prstGeom prst="ellipse">
                <a:avLst/>
              </a:prstGeom>
              <a:solidFill>
                <a:srgbClr val="57B477"/>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3" name="Ellipszis 12">
                <a:extLst>
                  <a:ext uri="{FF2B5EF4-FFF2-40B4-BE49-F238E27FC236}">
                    <a16:creationId xmlns:a16="http://schemas.microsoft.com/office/drawing/2014/main" id="{261D2306-B427-E574-ADD8-524273274416}"/>
                  </a:ext>
                </a:extLst>
              </p:cNvPr>
              <p:cNvSpPr/>
              <p:nvPr/>
            </p:nvSpPr>
            <p:spPr>
              <a:xfrm>
                <a:off x="7086600" y="5334000"/>
                <a:ext cx="655320" cy="655320"/>
              </a:xfrm>
              <a:prstGeom prst="ellipse">
                <a:avLst/>
              </a:prstGeom>
              <a:solidFill>
                <a:srgbClr val="55A9F8"/>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4" name="Ellipszis 13">
                <a:extLst>
                  <a:ext uri="{FF2B5EF4-FFF2-40B4-BE49-F238E27FC236}">
                    <a16:creationId xmlns:a16="http://schemas.microsoft.com/office/drawing/2014/main" id="{D897C66B-D457-A926-B309-E645DE420B5E}"/>
                  </a:ext>
                </a:extLst>
              </p:cNvPr>
              <p:cNvSpPr/>
              <p:nvPr/>
            </p:nvSpPr>
            <p:spPr>
              <a:xfrm>
                <a:off x="9113520" y="5334000"/>
                <a:ext cx="655320" cy="655320"/>
              </a:xfrm>
              <a:prstGeom prst="ellipse">
                <a:avLst/>
              </a:prstGeom>
              <a:solidFill>
                <a:srgbClr val="55A9F8"/>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5" name="Ellipszis 14">
                <a:extLst>
                  <a:ext uri="{FF2B5EF4-FFF2-40B4-BE49-F238E27FC236}">
                    <a16:creationId xmlns:a16="http://schemas.microsoft.com/office/drawing/2014/main" id="{60E37FC5-E51C-165F-B248-F3E2365BB9AA}"/>
                  </a:ext>
                </a:extLst>
              </p:cNvPr>
              <p:cNvSpPr/>
              <p:nvPr/>
            </p:nvSpPr>
            <p:spPr>
              <a:xfrm>
                <a:off x="11140440" y="5334000"/>
                <a:ext cx="655320" cy="655320"/>
              </a:xfrm>
              <a:prstGeom prst="ellipse">
                <a:avLst/>
              </a:prstGeom>
              <a:solidFill>
                <a:srgbClr val="55A9F8"/>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grpSp>
      </p:grpSp>
    </p:spTree>
    <p:extLst>
      <p:ext uri="{BB962C8B-B14F-4D97-AF65-F5344CB8AC3E}">
        <p14:creationId xmlns:p14="http://schemas.microsoft.com/office/powerpoint/2010/main" val="622627634"/>
      </p:ext>
    </p:extLst>
  </p:cSld>
  <p:clrMapOvr>
    <a:masterClrMapping/>
  </p:clrMapOvr>
</p:sld>
</file>

<file path=ppt/theme/theme1.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2206</Words>
  <Application>Microsoft Office PowerPoint</Application>
  <PresentationFormat>Szélesvásznú</PresentationFormat>
  <Paragraphs>225</Paragraphs>
  <Slides>39</Slides>
  <Notes>33</Notes>
  <HiddenSlides>5</HiddenSlides>
  <MMClips>0</MMClips>
  <ScaleCrop>false</ScaleCrop>
  <HeadingPairs>
    <vt:vector size="6" baseType="variant">
      <vt:variant>
        <vt:lpstr>Használt betűtípusok</vt:lpstr>
      </vt:variant>
      <vt:variant>
        <vt:i4>3</vt:i4>
      </vt:variant>
      <vt:variant>
        <vt:lpstr>Téma</vt:lpstr>
      </vt:variant>
      <vt:variant>
        <vt:i4>1</vt:i4>
      </vt:variant>
      <vt:variant>
        <vt:lpstr>Diacímek</vt:lpstr>
      </vt:variant>
      <vt:variant>
        <vt:i4>39</vt:i4>
      </vt:variant>
    </vt:vector>
  </HeadingPairs>
  <TitlesOfParts>
    <vt:vector size="43" baseType="lpstr">
      <vt:lpstr>Arial</vt:lpstr>
      <vt:lpstr>Calibri</vt:lpstr>
      <vt:lpstr>Ubuntu</vt:lpstr>
      <vt:lpstr>Office-téma</vt:lpstr>
      <vt:lpstr>Gump</vt:lpstr>
      <vt:lpstr>Table of contents</vt:lpstr>
      <vt:lpstr>PowerPoint-bemutató</vt:lpstr>
      <vt:lpstr>What is Gump?</vt:lpstr>
      <vt:lpstr>Key Features</vt:lpstr>
      <vt:lpstr>PowerPoint-bemutató</vt:lpstr>
      <vt:lpstr>The Team</vt:lpstr>
      <vt:lpstr>Teamwork</vt:lpstr>
      <vt:lpstr>Github feature workflow</vt:lpstr>
      <vt:lpstr>Roadmap</vt:lpstr>
      <vt:lpstr>Milestone</vt:lpstr>
      <vt:lpstr>GitHub Tech</vt:lpstr>
      <vt:lpstr>PowerPoint-bemutató</vt:lpstr>
      <vt:lpstr>GitHub Tech</vt:lpstr>
      <vt:lpstr>Technologies</vt:lpstr>
      <vt:lpstr>Softwares</vt:lpstr>
      <vt:lpstr>Hosting</vt:lpstr>
      <vt:lpstr>Database</vt:lpstr>
      <vt:lpstr>Backend - Structure</vt:lpstr>
      <vt:lpstr>Backend - Models</vt:lpstr>
      <vt:lpstr>Backend - Repositories</vt:lpstr>
      <vt:lpstr>Backend - Controllers</vt:lpstr>
      <vt:lpstr>Backend - Tests</vt:lpstr>
      <vt:lpstr>Frontend</vt:lpstr>
      <vt:lpstr>Frontend</vt:lpstr>
      <vt:lpstr>Localer</vt:lpstr>
      <vt:lpstr>Nuxt</vt:lpstr>
      <vt:lpstr>Frontend - UnoCSS</vt:lpstr>
      <vt:lpstr>Frontend - Vitest</vt:lpstr>
      <vt:lpstr>UI design</vt:lpstr>
      <vt:lpstr>PowerPoint-bemutató</vt:lpstr>
      <vt:lpstr>Mobile App</vt:lpstr>
      <vt:lpstr>Mobile App</vt:lpstr>
      <vt:lpstr>Localer</vt:lpstr>
      <vt:lpstr>PowerPoint-bemutató</vt:lpstr>
      <vt:lpstr>Websites – Gump.live</vt:lpstr>
      <vt:lpstr>PowerPoint-bemutató</vt:lpstr>
      <vt:lpstr>Future plans</vt:lpstr>
      <vt:lpstr>Thank you for your kind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Gump</dc:title>
  <dc:creator>Sylvester2003@sulid.hu</dc:creator>
  <cp:lastModifiedBy>Áron Hegyi</cp:lastModifiedBy>
  <cp:revision>4</cp:revision>
  <dcterms:created xsi:type="dcterms:W3CDTF">2023-04-22T10:54:38Z</dcterms:created>
  <dcterms:modified xsi:type="dcterms:W3CDTF">2023-04-28T09:05:50Z</dcterms:modified>
</cp:coreProperties>
</file>